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1.svg" ContentType="image/svg+xml"/>
  <Override PartName="/ppt/media/image13.svg" ContentType="image/svg+xml"/>
  <Override PartName="/ppt/media/image15.svg" ContentType="image/svg+xml"/>
  <Override PartName="/ppt/media/image17.svg" ContentType="image/svg+xml"/>
  <Override PartName="/ppt/media/image6.svg" ContentType="image/svg+xml"/>
  <Override PartName="/ppt/media/image9.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4"/>
  </p:notesMasterIdLst>
  <p:sldIdLst>
    <p:sldId id="256" r:id="rId3"/>
    <p:sldId id="287"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6" r:id="rId23"/>
    <p:sldId id="277" r:id="rId24"/>
    <p:sldId id="278" r:id="rId25"/>
    <p:sldId id="279" r:id="rId26"/>
    <p:sldId id="280" r:id="rId27"/>
    <p:sldId id="281" r:id="rId28"/>
    <p:sldId id="282" r:id="rId29"/>
    <p:sldId id="283" r:id="rId30"/>
    <p:sldId id="284" r:id="rId31"/>
    <p:sldId id="285" r:id="rId32"/>
    <p:sldId id="286" r:id="rId33"/>
  </p:sldIdLst>
  <p:sldSz cx="20104100" cy="10058400"/>
  <p:notesSz cx="6858000" cy="9144000"/>
  <p:embeddedFontLst>
    <p:embeddedFont>
      <p:font typeface="DejaVu Sans Light" panose="020B0603030804020204"/>
      <p:regular r:id="rId38"/>
    </p:embeddedFont>
    <p:embeddedFont>
      <p:font typeface="Arial Italics" panose="020B0502020202090204"/>
      <p:italic r:id="rId39"/>
    </p:embeddedFont>
    <p:embeddedFont>
      <p:font typeface="Tahoma Bold" panose="020B0804030504040204"/>
      <p:bold r:id="rId40"/>
    </p:embeddedFont>
    <p:embeddedFont>
      <p:font typeface="DejaVu Sans Bold" panose="020B0803030604020204"/>
      <p:bold r:id="rId41"/>
    </p:embeddedFont>
    <p:embeddedFont>
      <p:font typeface="DejaVu Serif Bold" panose="02060803050605020204"/>
      <p:bold r:id="rId42"/>
    </p:embeddedFont>
    <p:embeddedFont>
      <p:font typeface="Anton"/>
      <p:regular r:id="rId43"/>
    </p:embeddedFont>
    <p:embeddedFont>
      <p:font typeface="Noto Serif Display" panose="02020502080505020204"/>
      <p:regular r:id="rId44"/>
    </p:embeddedFont>
    <p:embeddedFont>
      <p:font typeface="Noto Serif Display Bold" panose="02020802080505020204"/>
      <p:bold r:id="rId45"/>
    </p:embeddedFont>
    <p:embeddedFont>
      <p:font typeface="Calibri" panose="020F0502020204030204" charset="0"/>
      <p:regular r:id="rId46"/>
      <p:bold r:id="rId47"/>
      <p:italic r:id="rId48"/>
      <p:boldItalic r:id="rId49"/>
    </p:embeddedFont>
    <p:embeddedFont>
      <p:font typeface="Noto Serif Display Italics" panose="02020502080505090204"/>
      <p:italic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2" d="100"/>
          <a:sy n="72" d="100"/>
        </p:scale>
        <p:origin x="246"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0" Type="http://schemas.openxmlformats.org/officeDocument/2006/relationships/font" Target="fonts/font13.fntdata"/><Relationship Id="rId5" Type="http://schemas.openxmlformats.org/officeDocument/2006/relationships/slide" Target="slides/slide3.xml"/><Relationship Id="rId49" Type="http://schemas.openxmlformats.org/officeDocument/2006/relationships/font" Target="fonts/font12.fntdata"/><Relationship Id="rId48" Type="http://schemas.openxmlformats.org/officeDocument/2006/relationships/font" Target="fonts/font11.fntdata"/><Relationship Id="rId47" Type="http://schemas.openxmlformats.org/officeDocument/2006/relationships/font" Target="fonts/font10.fntdata"/><Relationship Id="rId46" Type="http://schemas.openxmlformats.org/officeDocument/2006/relationships/font" Target="fonts/font9.fntdata"/><Relationship Id="rId45" Type="http://schemas.openxmlformats.org/officeDocument/2006/relationships/font" Target="fonts/font8.fntdata"/><Relationship Id="rId44" Type="http://schemas.openxmlformats.org/officeDocument/2006/relationships/font" Target="fonts/font7.fntdata"/><Relationship Id="rId43" Type="http://schemas.openxmlformats.org/officeDocument/2006/relationships/font" Target="fonts/font6.fntdata"/><Relationship Id="rId42" Type="http://schemas.openxmlformats.org/officeDocument/2006/relationships/font" Target="fonts/font5.fntdata"/><Relationship Id="rId41" Type="http://schemas.openxmlformats.org/officeDocument/2006/relationships/font" Target="fonts/font4.fntdata"/><Relationship Id="rId40" Type="http://schemas.openxmlformats.org/officeDocument/2006/relationships/font" Target="fonts/font3.fntdata"/><Relationship Id="rId4" Type="http://schemas.openxmlformats.org/officeDocument/2006/relationships/slide" Target="slides/slide2.xml"/><Relationship Id="rId39" Type="http://schemas.openxmlformats.org/officeDocument/2006/relationships/font" Target="fonts/font2.fntdata"/><Relationship Id="rId38" Type="http://schemas.openxmlformats.org/officeDocument/2006/relationships/font" Target="fonts/font1.fntdata"/><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notesMaster" Target="notesMasters/notesMaster1.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344848" y="1143000"/>
            <a:ext cx="6168303"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2132050" y="528000"/>
            <a:ext cx="15840000" cy="1056000"/>
          </a:xfrm>
        </p:spPr>
        <p:txBody>
          <a:bodyPr wrap="square" lIns="0" tIns="0" rIns="0" bIns="0">
            <a:normAutofit/>
          </a:bodyPr>
          <a:lstStyle>
            <a:lvl1pPr algn="l" fontAlgn="base">
              <a:defRPr sz="4695">
                <a:solidFill>
                  <a:schemeClr val="tx1"/>
                </a:solidFill>
              </a:defRPr>
            </a:lvl1pPr>
          </a:lstStyle>
          <a:p>
            <a:r>
              <a:rPr lang="en-US" dirty="0"/>
              <a:t>Click to add title</a:t>
            </a:r>
            <a:endParaRPr lang="en-US" dirty="0"/>
          </a:p>
        </p:txBody>
      </p:sp>
      <p:sp>
        <p:nvSpPr>
          <p:cNvPr id="3" name="日期占位符 2"/>
          <p:cNvSpPr>
            <a:spLocks noGrp="1"/>
          </p:cNvSpPr>
          <p:nvPr>
            <p:ph type="dt" sz="half" idx="10"/>
            <p:custDataLst>
              <p:tags r:id="rId3"/>
            </p:custDataLst>
          </p:nvPr>
        </p:nvSpPr>
        <p:spPr/>
        <p:txBody>
          <a:bodyPr wrap="square">
            <a:normAutofit/>
          </a:body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p>
            <a:endParaRPr lang="en-US" dirty="0"/>
          </a:p>
        </p:txBody>
      </p:sp>
      <p:sp>
        <p:nvSpPr>
          <p:cNvPr id="5" name="灯片编号占位符 4"/>
          <p:cNvSpPr>
            <a:spLocks noGrp="1"/>
          </p:cNvSpPr>
          <p:nvPr>
            <p:ph type="sldNum" sz="quarter" idx="12"/>
            <p:custDataLst>
              <p:tags r:id="rId5"/>
            </p:custDataLst>
          </p:nvPr>
        </p:nvSpPr>
        <p:spPr/>
        <p:txBody>
          <a:bodyPr wrap="square">
            <a:normAutofit/>
          </a:bodyPr>
          <a:lstStyle/>
          <a:p>
            <a:fld id="{49AE70B2-8BF9-45C0-BB95-33D1B9D3A854}"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7.svg"/><Relationship Id="rId7" Type="http://schemas.openxmlformats.org/officeDocument/2006/relationships/image" Target="../media/image16.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2.png"/><Relationship Id="rId1"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4.png"/><Relationship Id="rId1"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svg"/><Relationship Id="rId2" Type="http://schemas.openxmlformats.org/officeDocument/2006/relationships/image" Target="../media/image42.png"/><Relationship Id="rId1"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png"/><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svg"/><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20104100" cy="10052049"/>
            <a:chOff x="0" y="0"/>
            <a:chExt cx="26805467" cy="13402732"/>
          </a:xfrm>
        </p:grpSpPr>
        <p:sp>
          <p:nvSpPr>
            <p:cNvPr id="3" name="Freeform 3"/>
            <p:cNvSpPr/>
            <p:nvPr/>
          </p:nvSpPr>
          <p:spPr>
            <a:xfrm>
              <a:off x="0" y="0"/>
              <a:ext cx="26805508" cy="13402690"/>
            </a:xfrm>
            <a:custGeom>
              <a:avLst/>
              <a:gdLst/>
              <a:ahLst/>
              <a:cxnLst/>
              <a:rect l="l" t="t" r="r" b="b"/>
              <a:pathLst>
                <a:path w="26805508" h="13402690">
                  <a:moveTo>
                    <a:pt x="0" y="0"/>
                  </a:moveTo>
                  <a:lnTo>
                    <a:pt x="26805508" y="0"/>
                  </a:lnTo>
                  <a:lnTo>
                    <a:pt x="26805508" y="13402690"/>
                  </a:lnTo>
                  <a:lnTo>
                    <a:pt x="0" y="13402690"/>
                  </a:lnTo>
                  <a:lnTo>
                    <a:pt x="0" y="0"/>
                  </a:lnTo>
                  <a:close/>
                </a:path>
              </a:pathLst>
            </a:custGeom>
            <a:blipFill>
              <a:blip r:embed="rId1"/>
              <a:stretch>
                <a:fillRect l="-23" r="-23"/>
              </a:stretch>
            </a:blipFill>
          </p:spPr>
          <p:txBody>
            <a:bodyPr/>
            <a:lstStyle/>
            <a:p>
              <a:endParaRPr lang="en-US"/>
            </a:p>
          </p:txBody>
        </p:sp>
      </p:grpSp>
      <p:grpSp>
        <p:nvGrpSpPr>
          <p:cNvPr id="4" name="Group 4"/>
          <p:cNvGrpSpPr>
            <a:grpSpLocks noChangeAspect="1"/>
          </p:cNvGrpSpPr>
          <p:nvPr/>
        </p:nvGrpSpPr>
        <p:grpSpPr>
          <a:xfrm>
            <a:off x="14377818" y="666734"/>
            <a:ext cx="1410660" cy="1410660"/>
            <a:chOff x="0" y="0"/>
            <a:chExt cx="1880880" cy="1880880"/>
          </a:xfrm>
        </p:grpSpPr>
        <p:sp>
          <p:nvSpPr>
            <p:cNvPr id="5" name="Freeform 5"/>
            <p:cNvSpPr/>
            <p:nvPr/>
          </p:nvSpPr>
          <p:spPr>
            <a:xfrm>
              <a:off x="0" y="0"/>
              <a:ext cx="1880870" cy="1880870"/>
            </a:xfrm>
            <a:custGeom>
              <a:avLst/>
              <a:gdLst/>
              <a:ahLst/>
              <a:cxnLst/>
              <a:rect l="l" t="t" r="r" b="b"/>
              <a:pathLst>
                <a:path w="1880870" h="1880870">
                  <a:moveTo>
                    <a:pt x="0" y="0"/>
                  </a:moveTo>
                  <a:lnTo>
                    <a:pt x="1880870" y="0"/>
                  </a:lnTo>
                  <a:lnTo>
                    <a:pt x="1880870" y="1880870"/>
                  </a:lnTo>
                  <a:lnTo>
                    <a:pt x="0" y="1880870"/>
                  </a:lnTo>
                  <a:lnTo>
                    <a:pt x="0" y="0"/>
                  </a:lnTo>
                  <a:close/>
                </a:path>
              </a:pathLst>
            </a:custGeom>
            <a:blipFill>
              <a:blip r:embed="rId2"/>
              <a:stretch>
                <a:fillRect/>
              </a:stretch>
            </a:blipFill>
          </p:spPr>
          <p:txBody>
            <a:bodyPr/>
            <a:lstStyle/>
            <a:p>
              <a:endParaRPr lang="en-US"/>
            </a:p>
          </p:txBody>
        </p:sp>
      </p:grpSp>
      <p:grpSp>
        <p:nvGrpSpPr>
          <p:cNvPr id="6" name="Group 6"/>
          <p:cNvGrpSpPr>
            <a:grpSpLocks noChangeAspect="1"/>
          </p:cNvGrpSpPr>
          <p:nvPr/>
        </p:nvGrpSpPr>
        <p:grpSpPr>
          <a:xfrm>
            <a:off x="4239814" y="666734"/>
            <a:ext cx="1521186" cy="1521186"/>
            <a:chOff x="0" y="0"/>
            <a:chExt cx="2028248" cy="2028248"/>
          </a:xfrm>
        </p:grpSpPr>
        <p:sp>
          <p:nvSpPr>
            <p:cNvPr id="7" name="Freeform 7"/>
            <p:cNvSpPr/>
            <p:nvPr/>
          </p:nvSpPr>
          <p:spPr>
            <a:xfrm>
              <a:off x="0" y="0"/>
              <a:ext cx="2028190" cy="2028190"/>
            </a:xfrm>
            <a:custGeom>
              <a:avLst/>
              <a:gdLst/>
              <a:ahLst/>
              <a:cxnLst/>
              <a:rect l="l" t="t" r="r" b="b"/>
              <a:pathLst>
                <a:path w="2028190" h="2028190">
                  <a:moveTo>
                    <a:pt x="0" y="0"/>
                  </a:moveTo>
                  <a:lnTo>
                    <a:pt x="2028190" y="0"/>
                  </a:lnTo>
                  <a:lnTo>
                    <a:pt x="2028190" y="2028190"/>
                  </a:lnTo>
                  <a:lnTo>
                    <a:pt x="0" y="2028190"/>
                  </a:lnTo>
                  <a:lnTo>
                    <a:pt x="0" y="0"/>
                  </a:lnTo>
                  <a:close/>
                </a:path>
              </a:pathLst>
            </a:custGeom>
            <a:blipFill>
              <a:blip r:embed="rId3"/>
              <a:stretch>
                <a:fillRect r="-2" b="-2"/>
              </a:stretch>
            </a:blipFill>
          </p:spPr>
          <p:txBody>
            <a:bodyPr/>
            <a:lstStyle/>
            <a:p>
              <a:endParaRPr lang="en-US"/>
            </a:p>
          </p:txBody>
        </p:sp>
      </p:grpSp>
      <p:sp>
        <p:nvSpPr>
          <p:cNvPr id="8" name="TextBox 8"/>
          <p:cNvSpPr txBox="1"/>
          <p:nvPr/>
        </p:nvSpPr>
        <p:spPr>
          <a:xfrm>
            <a:off x="3285737" y="2850467"/>
            <a:ext cx="13782040" cy="3834130"/>
          </a:xfrm>
          <a:prstGeom prst="rect">
            <a:avLst/>
          </a:prstGeom>
        </p:spPr>
        <p:txBody>
          <a:bodyPr lIns="0" tIns="0" rIns="0" bIns="0" rtlCol="0" anchor="t">
            <a:spAutoFit/>
          </a:bodyPr>
          <a:lstStyle/>
          <a:p>
            <a:pPr algn="ctr">
              <a:lnSpc>
                <a:spcPts val="10620"/>
              </a:lnSpc>
            </a:pPr>
            <a:r>
              <a:rPr lang="en-US" sz="8850" spc="174">
                <a:solidFill>
                  <a:srgbClr val="FEFEFE"/>
                </a:solidFill>
                <a:latin typeface="DejaVu Sans Light" panose="020B0603030804020204"/>
                <a:ea typeface="DejaVu Sans Light" panose="020B0603030804020204"/>
                <a:cs typeface="DejaVu Sans Light" panose="020B0603030804020204"/>
                <a:sym typeface="DejaVu Sans Light" panose="020B0603030804020204"/>
              </a:rPr>
              <a:t>LỄ BẢO VỆ</a:t>
            </a:r>
            <a:endParaRPr lang="en-US" sz="8850" spc="174">
              <a:solidFill>
                <a:srgbClr val="FEFEFE"/>
              </a:solidFill>
              <a:latin typeface="DejaVu Sans Light" panose="020B0603030804020204"/>
              <a:ea typeface="DejaVu Sans Light" panose="020B0603030804020204"/>
              <a:cs typeface="DejaVu Sans Light" panose="020B0603030804020204"/>
              <a:sym typeface="DejaVu Sans Light" panose="020B0603030804020204"/>
            </a:endParaRPr>
          </a:p>
          <a:p>
            <a:pPr algn="ctr">
              <a:lnSpc>
                <a:spcPts val="10620"/>
              </a:lnSpc>
            </a:pPr>
            <a:r>
              <a:rPr lang="en-US" sz="8850" spc="-35">
                <a:solidFill>
                  <a:srgbClr val="FEFEFE"/>
                </a:solidFill>
                <a:latin typeface="DejaVu Sans Light" panose="020B0603030804020204"/>
                <a:ea typeface="DejaVu Sans Light" panose="020B0603030804020204"/>
                <a:cs typeface="DejaVu Sans Light" panose="020B0603030804020204"/>
                <a:sym typeface="DejaVu Sans Light" panose="020B0603030804020204"/>
              </a:rPr>
              <a:t>KHOÁ LUẬN TỐT NGHIỆP</a:t>
            </a:r>
            <a:endParaRPr lang="en-US" sz="8850" spc="-35">
              <a:solidFill>
                <a:srgbClr val="FEFEFE"/>
              </a:solidFill>
              <a:latin typeface="DejaVu Sans Light" panose="020B0603030804020204"/>
              <a:ea typeface="DejaVu Sans Light" panose="020B0603030804020204"/>
              <a:cs typeface="DejaVu Sans Light" panose="020B0603030804020204"/>
              <a:sym typeface="DejaVu Sans Light" panose="020B0603030804020204"/>
            </a:endParaRPr>
          </a:p>
          <a:p>
            <a:pPr algn="ctr">
              <a:lnSpc>
                <a:spcPts val="3960"/>
              </a:lnSpc>
            </a:pPr>
            <a:r>
              <a:rPr lang="en-US" sz="3300" spc="-14">
                <a:solidFill>
                  <a:srgbClr val="FEFEFE"/>
                </a:solidFill>
                <a:latin typeface="DejaVu Sans Light" panose="020B0603030804020204"/>
                <a:ea typeface="DejaVu Sans Light" panose="020B0603030804020204"/>
                <a:cs typeface="DejaVu Sans Light" panose="020B0603030804020204"/>
                <a:sym typeface="DejaVu Sans Light" panose="020B0603030804020204"/>
              </a:rPr>
              <a:t>NĂM HỌC 2024 - 2025</a:t>
            </a:r>
            <a:endParaRPr lang="en-US" sz="3300" spc="-14">
              <a:solidFill>
                <a:srgbClr val="FEFEFE"/>
              </a:solidFill>
              <a:latin typeface="DejaVu Sans Light" panose="020B0603030804020204"/>
              <a:ea typeface="DejaVu Sans Light" panose="020B0603030804020204"/>
              <a:cs typeface="DejaVu Sans Light" panose="020B0603030804020204"/>
              <a:sym typeface="DejaVu Sans Light" panose="020B0603030804020204"/>
            </a:endParaRPr>
          </a:p>
        </p:txBody>
      </p:sp>
      <p:sp>
        <p:nvSpPr>
          <p:cNvPr id="9" name="TextBox 9"/>
          <p:cNvSpPr txBox="1"/>
          <p:nvPr/>
        </p:nvSpPr>
        <p:spPr>
          <a:xfrm>
            <a:off x="5341716" y="8652319"/>
            <a:ext cx="9670415" cy="574040"/>
          </a:xfrm>
          <a:prstGeom prst="rect">
            <a:avLst/>
          </a:prstGeom>
        </p:spPr>
        <p:txBody>
          <a:bodyPr lIns="0" tIns="0" rIns="0" bIns="0" rtlCol="0" anchor="t">
            <a:spAutoFit/>
          </a:bodyPr>
          <a:lstStyle/>
          <a:p>
            <a:pPr algn="l">
              <a:lnSpc>
                <a:spcPts val="3960"/>
              </a:lnSpc>
            </a:pPr>
            <a:r>
              <a:rPr lang="en-US" sz="3300" i="1">
                <a:solidFill>
                  <a:srgbClr val="FEFEFE"/>
                </a:solidFill>
                <a:latin typeface="Arial Italics" panose="020B0502020202090204"/>
                <a:ea typeface="Arial Italics" panose="020B0502020202090204"/>
                <a:cs typeface="Arial Italics" panose="020B0502020202090204"/>
                <a:sym typeface="Arial Italics" panose="020B0502020202090204"/>
              </a:rPr>
              <a:t>Thành phố Hồ Chí Minh, ngày 10 tháng 6 năm 2025</a:t>
            </a:r>
            <a:endParaRPr lang="en-US" sz="3300" i="1">
              <a:solidFill>
                <a:srgbClr val="FEFEFE"/>
              </a:solidFill>
              <a:latin typeface="Arial Italics" panose="020B0502020202090204"/>
              <a:ea typeface="Arial Italics" panose="020B0502020202090204"/>
              <a:cs typeface="Arial Italics" panose="020B0502020202090204"/>
              <a:sym typeface="Arial Italics" panose="020B0502020202090204"/>
            </a:endParaRPr>
          </a:p>
        </p:txBody>
      </p:sp>
      <p:sp>
        <p:nvSpPr>
          <p:cNvPr id="10" name="TextBox 10"/>
          <p:cNvSpPr txBox="1"/>
          <p:nvPr/>
        </p:nvSpPr>
        <p:spPr>
          <a:xfrm>
            <a:off x="6180335" y="638436"/>
            <a:ext cx="7743429" cy="1461135"/>
          </a:xfrm>
          <a:prstGeom prst="rect">
            <a:avLst/>
          </a:prstGeom>
        </p:spPr>
        <p:txBody>
          <a:bodyPr lIns="0" tIns="0" rIns="0" bIns="0" rtlCol="0" anchor="t">
            <a:spAutoFit/>
          </a:bodyPr>
          <a:lstStyle/>
          <a:p>
            <a:pPr algn="ctr">
              <a:lnSpc>
                <a:spcPts val="5940"/>
              </a:lnSpc>
            </a:pPr>
            <a:r>
              <a:rPr lang="en-US" sz="4950" b="1" spc="-390">
                <a:solidFill>
                  <a:srgbClr val="FEFEFE"/>
                </a:solidFill>
                <a:latin typeface="Tahoma Bold" panose="020B0804030504040204"/>
                <a:ea typeface="Tahoma Bold" panose="020B0804030504040204"/>
                <a:cs typeface="Tahoma Bold" panose="020B0804030504040204"/>
                <a:sym typeface="Tahoma Bold" panose="020B0804030504040204"/>
              </a:rPr>
              <a:t>TRƯỜNG ĐẠI HỌC SÀI GÒN</a:t>
            </a:r>
            <a:endParaRPr lang="en-US" sz="4950" b="1" spc="-390">
              <a:solidFill>
                <a:srgbClr val="FEFEFE"/>
              </a:solidFill>
              <a:latin typeface="Tahoma Bold" panose="020B0804030504040204"/>
              <a:ea typeface="Tahoma Bold" panose="020B0804030504040204"/>
              <a:cs typeface="Tahoma Bold" panose="020B0804030504040204"/>
              <a:sym typeface="Tahoma Bold" panose="020B0804030504040204"/>
            </a:endParaRPr>
          </a:p>
          <a:p>
            <a:pPr algn="ctr">
              <a:lnSpc>
                <a:spcPts val="3660"/>
              </a:lnSpc>
            </a:pPr>
            <a:r>
              <a:rPr lang="en-US" sz="3050" b="1" spc="-145">
                <a:solidFill>
                  <a:srgbClr val="FEFEFE"/>
                </a:solidFill>
                <a:latin typeface="Tahoma Bold" panose="020B0804030504040204"/>
                <a:ea typeface="Tahoma Bold" panose="020B0804030504040204"/>
                <a:cs typeface="Tahoma Bold" panose="020B0804030504040204"/>
                <a:sym typeface="Tahoma Bold" panose="020B0804030504040204"/>
              </a:rPr>
              <a:t>KHOA CÔNG NGHỆ THÔNG TIN</a:t>
            </a:r>
            <a:endParaRPr lang="en-US" sz="3050" b="1" spc="-145">
              <a:solidFill>
                <a:srgbClr val="FEFEFE"/>
              </a:solidFill>
              <a:latin typeface="Tahoma Bold" panose="020B0804030504040204"/>
              <a:ea typeface="Tahoma Bold" panose="020B0804030504040204"/>
              <a:cs typeface="Tahoma Bold" panose="020B0804030504040204"/>
              <a:sym typeface="Tahoma Bold" panose="020B080403050404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05629" y="3443898"/>
            <a:ext cx="769481" cy="1137674"/>
          </a:xfrm>
          <a:custGeom>
            <a:avLst/>
            <a:gdLst/>
            <a:ahLst/>
            <a:cxnLst/>
            <a:rect l="l" t="t" r="r" b="b"/>
            <a:pathLst>
              <a:path w="769481" h="1137674">
                <a:moveTo>
                  <a:pt x="0" y="0"/>
                </a:moveTo>
                <a:lnTo>
                  <a:pt x="769482" y="0"/>
                </a:lnTo>
                <a:lnTo>
                  <a:pt x="769482" y="1137674"/>
                </a:lnTo>
                <a:lnTo>
                  <a:pt x="0" y="113767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p>
            <a:endParaRPr lang="en-US"/>
          </a:p>
        </p:txBody>
      </p:sp>
      <p:sp>
        <p:nvSpPr>
          <p:cNvPr id="3" name="Freeform 3"/>
          <p:cNvSpPr/>
          <p:nvPr/>
        </p:nvSpPr>
        <p:spPr>
          <a:xfrm>
            <a:off x="10335720" y="3443898"/>
            <a:ext cx="1200953" cy="1009175"/>
          </a:xfrm>
          <a:custGeom>
            <a:avLst/>
            <a:gdLst/>
            <a:ahLst/>
            <a:cxnLst/>
            <a:rect l="l" t="t" r="r" b="b"/>
            <a:pathLst>
              <a:path w="1200953" h="1009175">
                <a:moveTo>
                  <a:pt x="0" y="0"/>
                </a:moveTo>
                <a:lnTo>
                  <a:pt x="1200953" y="0"/>
                </a:lnTo>
                <a:lnTo>
                  <a:pt x="1200953" y="1009175"/>
                </a:lnTo>
                <a:lnTo>
                  <a:pt x="0" y="10091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0288653" y="5834568"/>
            <a:ext cx="1295088" cy="1404928"/>
          </a:xfrm>
          <a:custGeom>
            <a:avLst/>
            <a:gdLst/>
            <a:ahLst/>
            <a:cxnLst/>
            <a:rect l="l" t="t" r="r" b="b"/>
            <a:pathLst>
              <a:path w="1295088" h="1404928">
                <a:moveTo>
                  <a:pt x="0" y="0"/>
                </a:moveTo>
                <a:lnTo>
                  <a:pt x="1295088" y="0"/>
                </a:lnTo>
                <a:lnTo>
                  <a:pt x="1295088" y="1404928"/>
                </a:lnTo>
                <a:lnTo>
                  <a:pt x="0" y="14049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497398" y="5989099"/>
            <a:ext cx="1421999" cy="1095867"/>
          </a:xfrm>
          <a:custGeom>
            <a:avLst/>
            <a:gdLst/>
            <a:ahLst/>
            <a:cxnLst/>
            <a:rect l="l" t="t" r="r" b="b"/>
            <a:pathLst>
              <a:path w="1421999" h="1095867">
                <a:moveTo>
                  <a:pt x="0" y="0"/>
                </a:moveTo>
                <a:lnTo>
                  <a:pt x="1421999" y="0"/>
                </a:lnTo>
                <a:lnTo>
                  <a:pt x="1421999" y="1095867"/>
                </a:lnTo>
                <a:lnTo>
                  <a:pt x="0" y="109586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p:cNvSpPr txBox="1"/>
          <p:nvPr/>
        </p:nvSpPr>
        <p:spPr>
          <a:xfrm>
            <a:off x="6943278" y="-9525"/>
            <a:ext cx="6842571" cy="857250"/>
          </a:xfrm>
          <a:prstGeom prst="rect">
            <a:avLst/>
          </a:prstGeom>
        </p:spPr>
        <p:txBody>
          <a:bodyPr wrap="square" lIns="0" tIns="0" rIns="0" bIns="0" rtlCol="0" anchor="t">
            <a:spAutoFit/>
          </a:bodyPr>
          <a:lstStyle/>
          <a:p>
            <a:pPr algn="ctr">
              <a:lnSpc>
                <a:spcPts val="6720"/>
              </a:lnSpc>
              <a:spcBef>
                <a:spcPct val="0"/>
              </a:spcBef>
            </a:pPr>
            <a:r>
              <a:rPr lang="en-US" sz="5600" b="1" spc="110" dirty="0" err="1">
                <a:solidFill>
                  <a:srgbClr val="154374"/>
                </a:solidFill>
                <a:latin typeface="DejaVu Sans Bold" panose="020B0803030604020204"/>
                <a:ea typeface="DejaVu Sans Bold" panose="020B0803030604020204"/>
                <a:cs typeface="DejaVu Sans Bold" panose="020B0803030604020204"/>
                <a:sym typeface="DejaVu Sans Bold" panose="020B0803030604020204"/>
              </a:rPr>
              <a:t>Cơ</a:t>
            </a:r>
            <a:r>
              <a:rPr lang="en-US" sz="5600" b="1" spc="110" dirty="0">
                <a:solidFill>
                  <a:srgbClr val="154374"/>
                </a:solidFill>
                <a:latin typeface="DejaVu Sans Bold" panose="020B0803030604020204"/>
                <a:ea typeface="DejaVu Sans Bold" panose="020B0803030604020204"/>
                <a:cs typeface="DejaVu Sans Bold" panose="020B0803030604020204"/>
                <a:sym typeface="DejaVu Sans Bold" panose="020B0803030604020204"/>
              </a:rPr>
              <a:t> </a:t>
            </a:r>
            <a:r>
              <a:rPr lang="en-US" sz="5600" b="1" spc="110" dirty="0" err="1">
                <a:solidFill>
                  <a:srgbClr val="154374"/>
                </a:solidFill>
                <a:latin typeface="DejaVu Sans Bold" panose="020B0803030604020204"/>
                <a:ea typeface="DejaVu Sans Bold" panose="020B0803030604020204"/>
                <a:cs typeface="DejaVu Sans Bold" panose="020B0803030604020204"/>
                <a:sym typeface="DejaVu Sans Bold" panose="020B0803030604020204"/>
              </a:rPr>
              <a:t>sở</a:t>
            </a:r>
            <a:r>
              <a:rPr lang="en-US" sz="5600" b="1" spc="110" dirty="0">
                <a:solidFill>
                  <a:srgbClr val="154374"/>
                </a:solidFill>
                <a:latin typeface="DejaVu Sans Bold" panose="020B0803030604020204"/>
                <a:ea typeface="DejaVu Sans Bold" panose="020B0803030604020204"/>
                <a:cs typeface="DejaVu Sans Bold" panose="020B0803030604020204"/>
                <a:sym typeface="DejaVu Sans Bold" panose="020B0803030604020204"/>
              </a:rPr>
              <a:t> </a:t>
            </a:r>
            <a:r>
              <a:rPr lang="en-US" sz="5600" b="1" spc="110" dirty="0" err="1">
                <a:solidFill>
                  <a:srgbClr val="154374"/>
                </a:solidFill>
                <a:latin typeface="DejaVu Sans Bold" panose="020B0803030604020204"/>
                <a:ea typeface="DejaVu Sans Bold" panose="020B0803030604020204"/>
                <a:cs typeface="DejaVu Sans Bold" panose="020B0803030604020204"/>
                <a:sym typeface="DejaVu Sans Bold" panose="020B0803030604020204"/>
              </a:rPr>
              <a:t>lý</a:t>
            </a:r>
            <a:r>
              <a:rPr lang="en-US" sz="5600" b="1" spc="110" dirty="0">
                <a:solidFill>
                  <a:srgbClr val="154374"/>
                </a:solidFill>
                <a:latin typeface="DejaVu Sans Bold" panose="020B0803030604020204"/>
                <a:ea typeface="DejaVu Sans Bold" panose="020B0803030604020204"/>
                <a:cs typeface="DejaVu Sans Bold" panose="020B0803030604020204"/>
                <a:sym typeface="DejaVu Sans Bold" panose="020B0803030604020204"/>
              </a:rPr>
              <a:t> </a:t>
            </a:r>
            <a:r>
              <a:rPr lang="en-US" sz="5600" b="1" spc="110" dirty="0" err="1">
                <a:solidFill>
                  <a:srgbClr val="154374"/>
                </a:solidFill>
                <a:latin typeface="DejaVu Sans Bold" panose="020B0803030604020204"/>
                <a:ea typeface="DejaVu Sans Bold" panose="020B0803030604020204"/>
                <a:cs typeface="DejaVu Sans Bold" panose="020B0803030604020204"/>
                <a:sym typeface="DejaVu Sans Bold" panose="020B0803030604020204"/>
              </a:rPr>
              <a:t>thuyết</a:t>
            </a:r>
            <a:endParaRPr lang="en-US" sz="5600" b="1" spc="110" dirty="0">
              <a:solidFill>
                <a:srgbClr val="154374"/>
              </a:solidFill>
              <a:latin typeface="DejaVu Sans Bold" panose="020B0803030604020204"/>
              <a:ea typeface="DejaVu Sans Bold" panose="020B0803030604020204"/>
              <a:cs typeface="DejaVu Sans Bold" panose="020B0803030604020204"/>
              <a:sym typeface="DejaVu Sans Bold" panose="020B0803030604020204"/>
            </a:endParaRPr>
          </a:p>
        </p:txBody>
      </p:sp>
      <p:sp>
        <p:nvSpPr>
          <p:cNvPr id="7" name="TextBox 7"/>
          <p:cNvSpPr txBox="1"/>
          <p:nvPr/>
        </p:nvSpPr>
        <p:spPr>
          <a:xfrm>
            <a:off x="5115405" y="1796658"/>
            <a:ext cx="10844861" cy="748029"/>
          </a:xfrm>
          <a:prstGeom prst="rect">
            <a:avLst/>
          </a:prstGeom>
        </p:spPr>
        <p:txBody>
          <a:bodyPr lIns="0" tIns="0" rIns="0" bIns="0" rtlCol="0" anchor="t">
            <a:spAutoFit/>
          </a:bodyPr>
          <a:lstStyle/>
          <a:p>
            <a:pPr algn="ctr">
              <a:lnSpc>
                <a:spcPts val="6020"/>
              </a:lnSpc>
            </a:pPr>
            <a:r>
              <a:rPr lang="en-US" sz="4300" b="1" u="sng" dirty="0">
                <a:solidFill>
                  <a:srgbClr val="000000"/>
                </a:solidFill>
                <a:latin typeface="DejaVu Serif Bold" panose="02060803050605020204"/>
                <a:ea typeface="DejaVu Serif Bold" panose="02060803050605020204"/>
                <a:cs typeface="DejaVu Serif Bold" panose="02060803050605020204"/>
                <a:sym typeface="DejaVu Serif Bold" panose="02060803050605020204"/>
              </a:rPr>
              <a:t>Lý </a:t>
            </a:r>
            <a:r>
              <a:rPr lang="en-US" sz="4300" b="1" u="sng" dirty="0" err="1">
                <a:solidFill>
                  <a:srgbClr val="000000"/>
                </a:solidFill>
                <a:latin typeface="DejaVu Serif Bold" panose="02060803050605020204"/>
                <a:ea typeface="DejaVu Serif Bold" panose="02060803050605020204"/>
                <a:cs typeface="DejaVu Serif Bold" panose="02060803050605020204"/>
                <a:sym typeface="DejaVu Serif Bold" panose="02060803050605020204"/>
              </a:rPr>
              <a:t>thuyết</a:t>
            </a:r>
            <a:r>
              <a:rPr lang="en-US" sz="4300" b="1" u="sng" dirty="0">
                <a:solidFill>
                  <a:srgbClr val="000000"/>
                </a:solidFill>
                <a:latin typeface="DejaVu Serif Bold" panose="02060803050605020204"/>
                <a:ea typeface="DejaVu Serif Bold" panose="02060803050605020204"/>
                <a:cs typeface="DejaVu Serif Bold" panose="02060803050605020204"/>
                <a:sym typeface="DejaVu Serif Bold" panose="02060803050605020204"/>
              </a:rPr>
              <a:t> </a:t>
            </a:r>
            <a:r>
              <a:rPr lang="en-US" sz="4300" b="1" u="sng" dirty="0" err="1">
                <a:solidFill>
                  <a:srgbClr val="000000"/>
                </a:solidFill>
                <a:latin typeface="DejaVu Serif Bold" panose="02060803050605020204"/>
                <a:ea typeface="DejaVu Serif Bold" panose="02060803050605020204"/>
                <a:cs typeface="DejaVu Serif Bold" panose="02060803050605020204"/>
                <a:sym typeface="DejaVu Serif Bold" panose="02060803050605020204"/>
              </a:rPr>
              <a:t>thể</a:t>
            </a:r>
            <a:r>
              <a:rPr lang="en-US" sz="4300" b="1" u="sng" dirty="0">
                <a:solidFill>
                  <a:srgbClr val="000000"/>
                </a:solidFill>
                <a:latin typeface="DejaVu Serif Bold" panose="02060803050605020204"/>
                <a:ea typeface="DejaVu Serif Bold" panose="02060803050605020204"/>
                <a:cs typeface="DejaVu Serif Bold" panose="02060803050605020204"/>
                <a:sym typeface="DejaVu Serif Bold" panose="02060803050605020204"/>
              </a:rPr>
              <a:t> </a:t>
            </a:r>
            <a:r>
              <a:rPr lang="en-US" sz="4300" b="1" u="sng" dirty="0" err="1">
                <a:solidFill>
                  <a:srgbClr val="000000"/>
                </a:solidFill>
                <a:latin typeface="DejaVu Serif Bold" panose="02060803050605020204"/>
                <a:ea typeface="DejaVu Serif Bold" panose="02060803050605020204"/>
                <a:cs typeface="DejaVu Serif Bold" panose="02060803050605020204"/>
                <a:sym typeface="DejaVu Serif Bold" panose="02060803050605020204"/>
              </a:rPr>
              <a:t>loại</a:t>
            </a:r>
            <a:r>
              <a:rPr lang="en-US" sz="4300" b="1" u="sng" dirty="0">
                <a:solidFill>
                  <a:srgbClr val="000000"/>
                </a:solidFill>
                <a:latin typeface="DejaVu Serif Bold" panose="02060803050605020204"/>
                <a:ea typeface="DejaVu Serif Bold" panose="02060803050605020204"/>
                <a:cs typeface="DejaVu Serif Bold" panose="02060803050605020204"/>
                <a:sym typeface="DejaVu Serif Bold" panose="02060803050605020204"/>
              </a:rPr>
              <a:t> </a:t>
            </a:r>
            <a:r>
              <a:rPr lang="en-US" sz="4300" b="1" u="sng" dirty="0" err="1">
                <a:solidFill>
                  <a:srgbClr val="000000"/>
                </a:solidFill>
                <a:latin typeface="DejaVu Serif Bold" panose="02060803050605020204"/>
                <a:ea typeface="DejaVu Serif Bold" panose="02060803050605020204"/>
                <a:cs typeface="DejaVu Serif Bold" panose="02060803050605020204"/>
                <a:sym typeface="DejaVu Serif Bold" panose="02060803050605020204"/>
              </a:rPr>
              <a:t>trò</a:t>
            </a:r>
            <a:r>
              <a:rPr lang="en-US" sz="4300" b="1" u="sng" dirty="0">
                <a:solidFill>
                  <a:srgbClr val="000000"/>
                </a:solidFill>
                <a:latin typeface="DejaVu Serif Bold" panose="02060803050605020204"/>
                <a:ea typeface="DejaVu Serif Bold" panose="02060803050605020204"/>
                <a:cs typeface="DejaVu Serif Bold" panose="02060803050605020204"/>
                <a:sym typeface="DejaVu Serif Bold" panose="02060803050605020204"/>
              </a:rPr>
              <a:t> </a:t>
            </a:r>
            <a:r>
              <a:rPr lang="en-US" sz="4300" b="1" u="sng" dirty="0" err="1">
                <a:solidFill>
                  <a:srgbClr val="000000"/>
                </a:solidFill>
                <a:latin typeface="DejaVu Serif Bold" panose="02060803050605020204"/>
                <a:ea typeface="DejaVu Serif Bold" panose="02060803050605020204"/>
                <a:cs typeface="DejaVu Serif Bold" panose="02060803050605020204"/>
                <a:sym typeface="DejaVu Serif Bold" panose="02060803050605020204"/>
              </a:rPr>
              <a:t>chơi</a:t>
            </a:r>
            <a:r>
              <a:rPr lang="en-US" sz="4300" b="1" u="sng" dirty="0">
                <a:solidFill>
                  <a:srgbClr val="000000"/>
                </a:solidFill>
                <a:latin typeface="DejaVu Serif Bold" panose="02060803050605020204"/>
                <a:ea typeface="DejaVu Serif Bold" panose="02060803050605020204"/>
                <a:cs typeface="DejaVu Serif Bold" panose="02060803050605020204"/>
                <a:sym typeface="DejaVu Serif Bold" panose="02060803050605020204"/>
              </a:rPr>
              <a:t> </a:t>
            </a:r>
            <a:r>
              <a:rPr lang="en-US" sz="4300" b="1" u="sng" dirty="0" err="1">
                <a:solidFill>
                  <a:srgbClr val="000000"/>
                </a:solidFill>
                <a:latin typeface="DejaVu Serif Bold" panose="02060803050605020204"/>
                <a:ea typeface="DejaVu Serif Bold" panose="02060803050605020204"/>
                <a:cs typeface="DejaVu Serif Bold" panose="02060803050605020204"/>
                <a:sym typeface="DejaVu Serif Bold" panose="02060803050605020204"/>
              </a:rPr>
              <a:t>nhàn</a:t>
            </a:r>
            <a:r>
              <a:rPr lang="en-US" sz="4300" b="1" u="sng" dirty="0">
                <a:solidFill>
                  <a:srgbClr val="000000"/>
                </a:solidFill>
                <a:latin typeface="DejaVu Serif Bold" panose="02060803050605020204"/>
                <a:ea typeface="DejaVu Serif Bold" panose="02060803050605020204"/>
                <a:cs typeface="DejaVu Serif Bold" panose="02060803050605020204"/>
                <a:sym typeface="DejaVu Serif Bold" panose="02060803050605020204"/>
              </a:rPr>
              <a:t> </a:t>
            </a:r>
            <a:r>
              <a:rPr lang="en-US" sz="4300" b="1" u="sng" dirty="0" err="1">
                <a:solidFill>
                  <a:srgbClr val="000000"/>
                </a:solidFill>
                <a:latin typeface="DejaVu Serif Bold" panose="02060803050605020204"/>
                <a:ea typeface="DejaVu Serif Bold" panose="02060803050605020204"/>
                <a:cs typeface="DejaVu Serif Bold" panose="02060803050605020204"/>
                <a:sym typeface="DejaVu Serif Bold" panose="02060803050605020204"/>
              </a:rPr>
              <a:t>rỗi</a:t>
            </a:r>
            <a:r>
              <a:rPr lang="en-US" sz="4300" b="1" u="sng" dirty="0">
                <a:solidFill>
                  <a:srgbClr val="000000"/>
                </a:solidFill>
                <a:latin typeface="DejaVu Serif Bold" panose="02060803050605020204"/>
                <a:ea typeface="DejaVu Serif Bold" panose="02060803050605020204"/>
                <a:cs typeface="DejaVu Serif Bold" panose="02060803050605020204"/>
                <a:sym typeface="DejaVu Serif Bold" panose="02060803050605020204"/>
              </a:rPr>
              <a:t> </a:t>
            </a:r>
            <a:endParaRPr lang="en-US" sz="4300" b="1" u="sng" dirty="0">
              <a:solidFill>
                <a:srgbClr val="000000"/>
              </a:solidFill>
              <a:latin typeface="DejaVu Serif Bold" panose="02060803050605020204"/>
              <a:ea typeface="DejaVu Serif Bold" panose="02060803050605020204"/>
              <a:cs typeface="DejaVu Serif Bold" panose="02060803050605020204"/>
              <a:sym typeface="DejaVu Serif Bold" panose="02060803050605020204"/>
            </a:endParaRPr>
          </a:p>
        </p:txBody>
      </p:sp>
      <p:sp>
        <p:nvSpPr>
          <p:cNvPr id="8" name="TextBox 8"/>
          <p:cNvSpPr txBox="1"/>
          <p:nvPr/>
        </p:nvSpPr>
        <p:spPr>
          <a:xfrm>
            <a:off x="2090847" y="3122572"/>
            <a:ext cx="6823945" cy="1780540"/>
          </a:xfrm>
          <a:prstGeom prst="rect">
            <a:avLst/>
          </a:prstGeom>
        </p:spPr>
        <p:txBody>
          <a:bodyPr lIns="0" tIns="0" rIns="0" bIns="0" rtlCol="0" anchor="t">
            <a:spAutoFit/>
          </a:bodyPr>
          <a:lstStyle/>
          <a:p>
            <a:pPr algn="just">
              <a:lnSpc>
                <a:spcPts val="4760"/>
              </a:lnSpc>
            </a:pPr>
            <a:r>
              <a:rPr lang="en-US" sz="3400" b="1" dirty="0" err="1">
                <a:solidFill>
                  <a:srgbClr val="000000"/>
                </a:solidFill>
                <a:latin typeface="Noto Serif Display Bold" panose="02020802080505020204"/>
                <a:ea typeface="Noto Serif Display Bold" panose="02020802080505020204"/>
                <a:cs typeface="Noto Serif Display Bold" panose="02020802080505020204"/>
                <a:sym typeface="Noto Serif Display Bold" panose="02020802080505020204"/>
              </a:rPr>
              <a:t>Lối</a:t>
            </a:r>
            <a:r>
              <a:rPr lang="en-US" sz="3400" b="1" dirty="0">
                <a:solidFill>
                  <a:srgbClr val="000000"/>
                </a:solidFill>
                <a:latin typeface="Noto Serif Display Bold" panose="02020802080505020204"/>
                <a:ea typeface="Noto Serif Display Bold" panose="02020802080505020204"/>
                <a:cs typeface="Noto Serif Display Bold" panose="02020802080505020204"/>
                <a:sym typeface="Noto Serif Display Bold" panose="02020802080505020204"/>
              </a:rPr>
              <a:t> </a:t>
            </a:r>
            <a:r>
              <a:rPr lang="en-US" sz="3400" b="1" dirty="0" err="1">
                <a:solidFill>
                  <a:srgbClr val="000000"/>
                </a:solidFill>
                <a:latin typeface="Noto Serif Display Bold" panose="02020802080505020204"/>
                <a:ea typeface="Noto Serif Display Bold" panose="02020802080505020204"/>
                <a:cs typeface="Noto Serif Display Bold" panose="02020802080505020204"/>
                <a:sym typeface="Noto Serif Display Bold" panose="02020802080505020204"/>
              </a:rPr>
              <a:t>chơi</a:t>
            </a:r>
            <a:r>
              <a:rPr lang="en-US" sz="3400" b="1" dirty="0">
                <a:solidFill>
                  <a:srgbClr val="000000"/>
                </a:solidFill>
                <a:latin typeface="Noto Serif Display Bold" panose="02020802080505020204"/>
                <a:ea typeface="Noto Serif Display Bold" panose="02020802080505020204"/>
                <a:cs typeface="Noto Serif Display Bold" panose="02020802080505020204"/>
                <a:sym typeface="Noto Serif Display Bold" panose="02020802080505020204"/>
              </a:rPr>
              <a:t> </a:t>
            </a:r>
            <a:r>
              <a:rPr lang="en-US" sz="3400" b="1" dirty="0" err="1">
                <a:solidFill>
                  <a:srgbClr val="000000"/>
                </a:solidFill>
                <a:latin typeface="Noto Serif Display Bold" panose="02020802080505020204"/>
                <a:ea typeface="Noto Serif Display Bold" panose="02020802080505020204"/>
                <a:cs typeface="Noto Serif Display Bold" panose="02020802080505020204"/>
                <a:sym typeface="Noto Serif Display Bold" panose="02020802080505020204"/>
              </a:rPr>
              <a:t>đơn</a:t>
            </a:r>
            <a:r>
              <a:rPr lang="en-US" sz="3400" b="1" dirty="0">
                <a:solidFill>
                  <a:srgbClr val="000000"/>
                </a:solidFill>
                <a:latin typeface="Noto Serif Display Bold" panose="02020802080505020204"/>
                <a:ea typeface="Noto Serif Display Bold" panose="02020802080505020204"/>
                <a:cs typeface="Noto Serif Display Bold" panose="02020802080505020204"/>
                <a:sym typeface="Noto Serif Display Bold" panose="02020802080505020204"/>
              </a:rPr>
              <a:t> </a:t>
            </a:r>
            <a:r>
              <a:rPr lang="en-US" sz="3400" b="1" dirty="0" err="1">
                <a:solidFill>
                  <a:srgbClr val="000000"/>
                </a:solidFill>
                <a:latin typeface="Noto Serif Display Bold" panose="02020802080505020204"/>
                <a:ea typeface="Noto Serif Display Bold" panose="02020802080505020204"/>
                <a:cs typeface="Noto Serif Display Bold" panose="02020802080505020204"/>
                <a:sym typeface="Noto Serif Display Bold" panose="02020802080505020204"/>
              </a:rPr>
              <a:t>giản</a:t>
            </a:r>
            <a:r>
              <a:rPr lang="en-US" sz="3400" b="1" dirty="0">
                <a:solidFill>
                  <a:srgbClr val="000000"/>
                </a:solidFill>
                <a:latin typeface="Noto Serif Display Bold" panose="02020802080505020204"/>
                <a:ea typeface="Noto Serif Display Bold" panose="02020802080505020204"/>
                <a:cs typeface="Noto Serif Display Bold" panose="02020802080505020204"/>
                <a:sym typeface="Noto Serif Display Bold" panose="02020802080505020204"/>
              </a:rPr>
              <a:t>:</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người</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chơi</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thực</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hiện</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hành</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động</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lặp</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lại</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như</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nhấp</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chuột</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để</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kiếm</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tài</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nguyên</a:t>
            </a:r>
            <a:endPar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p:txBody>
      </p:sp>
      <p:sp>
        <p:nvSpPr>
          <p:cNvPr id="9" name="TextBox 9"/>
          <p:cNvSpPr txBox="1"/>
          <p:nvPr/>
        </p:nvSpPr>
        <p:spPr>
          <a:xfrm>
            <a:off x="11755748" y="3100865"/>
            <a:ext cx="6823945" cy="2380615"/>
          </a:xfrm>
          <a:prstGeom prst="rect">
            <a:avLst/>
          </a:prstGeom>
        </p:spPr>
        <p:txBody>
          <a:bodyPr lIns="0" tIns="0" rIns="0" bIns="0" rtlCol="0" anchor="t">
            <a:spAutoFit/>
          </a:bodyPr>
          <a:lstStyle/>
          <a:p>
            <a:pPr algn="just">
              <a:lnSpc>
                <a:spcPts val="4760"/>
              </a:lnSpc>
            </a:pPr>
            <a:r>
              <a:rPr lang="en-US" sz="3400" b="1">
                <a:solidFill>
                  <a:srgbClr val="000000"/>
                </a:solidFill>
                <a:latin typeface="Noto Serif Display Bold" panose="02020802080505020204"/>
                <a:ea typeface="Noto Serif Display Bold" panose="02020802080505020204"/>
                <a:cs typeface="Noto Serif Display Bold" panose="02020802080505020204"/>
                <a:sym typeface="Noto Serif Display Bold" panose="02020802080505020204"/>
              </a:rPr>
              <a:t>Tự động hóa hoạt động:</a:t>
            </a:r>
            <a:r>
              <a:rPr lang="en-US" sz="340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trò chơi tiếp tục vận hành và phát triển ngay cả khi người chơi không tương tác</a:t>
            </a:r>
            <a:endParaRPr lang="en-US" sz="340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p:txBody>
      </p:sp>
      <p:sp>
        <p:nvSpPr>
          <p:cNvPr id="10" name="TextBox 10"/>
          <p:cNvSpPr txBox="1"/>
          <p:nvPr/>
        </p:nvSpPr>
        <p:spPr>
          <a:xfrm>
            <a:off x="2090847" y="5613425"/>
            <a:ext cx="6823945" cy="1780540"/>
          </a:xfrm>
          <a:prstGeom prst="rect">
            <a:avLst/>
          </a:prstGeom>
        </p:spPr>
        <p:txBody>
          <a:bodyPr lIns="0" tIns="0" rIns="0" bIns="0" rtlCol="0" anchor="t">
            <a:spAutoFit/>
          </a:bodyPr>
          <a:lstStyle/>
          <a:p>
            <a:pPr algn="just">
              <a:lnSpc>
                <a:spcPts val="4760"/>
              </a:lnSpc>
            </a:pPr>
            <a:r>
              <a:rPr lang="en-US" sz="3400" b="1">
                <a:solidFill>
                  <a:srgbClr val="000000"/>
                </a:solidFill>
                <a:latin typeface="Noto Serif Display Bold" panose="02020802080505020204"/>
                <a:ea typeface="Noto Serif Display Bold" panose="02020802080505020204"/>
                <a:cs typeface="Noto Serif Display Bold" panose="02020802080505020204"/>
                <a:sym typeface="Noto Serif Display Bold" panose="02020802080505020204"/>
              </a:rPr>
              <a:t>Tăng trưởng lũy tiến: </a:t>
            </a:r>
            <a:r>
              <a:rPr lang="en-US" sz="340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tiến trình và phần thưởng tăng dần theo thời gian, tạo động lực chơi tiếp</a:t>
            </a:r>
            <a:endParaRPr lang="en-US" sz="340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p:txBody>
      </p:sp>
      <p:sp>
        <p:nvSpPr>
          <p:cNvPr id="11" name="TextBox 11"/>
          <p:cNvSpPr txBox="1"/>
          <p:nvPr/>
        </p:nvSpPr>
        <p:spPr>
          <a:xfrm>
            <a:off x="11755748" y="5874639"/>
            <a:ext cx="6823945" cy="2380615"/>
          </a:xfrm>
          <a:prstGeom prst="rect">
            <a:avLst/>
          </a:prstGeom>
        </p:spPr>
        <p:txBody>
          <a:bodyPr lIns="0" tIns="0" rIns="0" bIns="0" rtlCol="0" anchor="t">
            <a:spAutoFit/>
          </a:bodyPr>
          <a:lstStyle/>
          <a:p>
            <a:pPr algn="just">
              <a:lnSpc>
                <a:spcPts val="4760"/>
              </a:lnSpc>
            </a:pPr>
            <a:r>
              <a:rPr lang="en-US" sz="3400" b="1">
                <a:solidFill>
                  <a:srgbClr val="000000"/>
                </a:solidFill>
                <a:latin typeface="Noto Serif Display Bold" panose="02020802080505020204"/>
                <a:ea typeface="Noto Serif Display Bold" panose="02020802080505020204"/>
                <a:cs typeface="Noto Serif Display Bold" panose="02020802080505020204"/>
                <a:sym typeface="Noto Serif Display Bold" panose="02020802080505020204"/>
              </a:rPr>
              <a:t>Tối ưu hóa chiến lược: </a:t>
            </a:r>
            <a:r>
              <a:rPr lang="en-US" sz="340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người chơi đưa ra quyết định nâng cấp, sử dụng vật phẩm, kỹ năng để cải thiện hiệu quả tự động</a:t>
            </a:r>
            <a:endParaRPr lang="en-US" sz="340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219864" flipH="1" flipV="1">
            <a:off x="16748878" y="3282678"/>
            <a:ext cx="209505" cy="7974853"/>
          </a:xfrm>
          <a:custGeom>
            <a:avLst/>
            <a:gdLst/>
            <a:ahLst/>
            <a:cxnLst/>
            <a:rect l="l" t="t" r="r" b="b"/>
            <a:pathLst>
              <a:path w="209505" h="7974853">
                <a:moveTo>
                  <a:pt x="209504" y="7974854"/>
                </a:moveTo>
                <a:lnTo>
                  <a:pt x="0" y="7974854"/>
                </a:lnTo>
                <a:lnTo>
                  <a:pt x="0" y="0"/>
                </a:lnTo>
                <a:lnTo>
                  <a:pt x="209504" y="0"/>
                </a:lnTo>
                <a:lnTo>
                  <a:pt x="209504" y="7974854"/>
                </a:lnTo>
                <a:close/>
              </a:path>
            </a:pathLst>
          </a:custGeom>
          <a:blipFill>
            <a:blip r:embed="rId1"/>
            <a:stretch>
              <a:fillRect l="-2811768"/>
            </a:stretch>
          </a:blipFill>
        </p:spPr>
        <p:txBody>
          <a:bodyPr/>
          <a:lstStyle/>
          <a:p>
            <a:endParaRPr lang="en-US"/>
          </a:p>
        </p:txBody>
      </p:sp>
      <p:sp>
        <p:nvSpPr>
          <p:cNvPr id="3" name="Freeform 3"/>
          <p:cNvSpPr/>
          <p:nvPr/>
        </p:nvSpPr>
        <p:spPr>
          <a:xfrm rot="1209727" flipH="1" flipV="1">
            <a:off x="13854058" y="6185915"/>
            <a:ext cx="209505" cy="7974853"/>
          </a:xfrm>
          <a:custGeom>
            <a:avLst/>
            <a:gdLst/>
            <a:ahLst/>
            <a:cxnLst/>
            <a:rect l="l" t="t" r="r" b="b"/>
            <a:pathLst>
              <a:path w="209505" h="7974853">
                <a:moveTo>
                  <a:pt x="209505" y="7974854"/>
                </a:moveTo>
                <a:lnTo>
                  <a:pt x="0" y="7974854"/>
                </a:lnTo>
                <a:lnTo>
                  <a:pt x="0" y="0"/>
                </a:lnTo>
                <a:lnTo>
                  <a:pt x="209505" y="0"/>
                </a:lnTo>
                <a:lnTo>
                  <a:pt x="209505" y="7974854"/>
                </a:lnTo>
                <a:close/>
              </a:path>
            </a:pathLst>
          </a:custGeom>
          <a:blipFill>
            <a:blip r:embed="rId1"/>
            <a:stretch>
              <a:fillRect l="-2811768"/>
            </a:stretch>
          </a:blipFill>
        </p:spPr>
        <p:txBody>
          <a:bodyPr/>
          <a:lstStyle/>
          <a:p>
            <a:endParaRPr lang="en-US"/>
          </a:p>
        </p:txBody>
      </p:sp>
      <p:sp>
        <p:nvSpPr>
          <p:cNvPr id="4" name="Freeform 4"/>
          <p:cNvSpPr/>
          <p:nvPr/>
        </p:nvSpPr>
        <p:spPr>
          <a:xfrm rot="1166518" flipH="1" flipV="1">
            <a:off x="14209849" y="-1952995"/>
            <a:ext cx="209505" cy="7974853"/>
          </a:xfrm>
          <a:custGeom>
            <a:avLst/>
            <a:gdLst/>
            <a:ahLst/>
            <a:cxnLst/>
            <a:rect l="l" t="t" r="r" b="b"/>
            <a:pathLst>
              <a:path w="209505" h="7974853">
                <a:moveTo>
                  <a:pt x="209505" y="7974853"/>
                </a:moveTo>
                <a:lnTo>
                  <a:pt x="0" y="7974853"/>
                </a:lnTo>
                <a:lnTo>
                  <a:pt x="0" y="0"/>
                </a:lnTo>
                <a:lnTo>
                  <a:pt x="209505" y="0"/>
                </a:lnTo>
                <a:lnTo>
                  <a:pt x="209505" y="7974853"/>
                </a:lnTo>
                <a:close/>
              </a:path>
            </a:pathLst>
          </a:custGeom>
          <a:blipFill>
            <a:blip r:embed="rId1"/>
            <a:stretch>
              <a:fillRect l="-2811768"/>
            </a:stretch>
          </a:blipFill>
        </p:spPr>
        <p:txBody>
          <a:bodyPr/>
          <a:lstStyle/>
          <a:p>
            <a:endParaRPr lang="en-US"/>
          </a:p>
        </p:txBody>
      </p:sp>
      <p:sp>
        <p:nvSpPr>
          <p:cNvPr id="5" name="Freeform 5"/>
          <p:cNvSpPr/>
          <p:nvPr/>
        </p:nvSpPr>
        <p:spPr>
          <a:xfrm rot="-4224446">
            <a:off x="12197990" y="866600"/>
            <a:ext cx="17100032" cy="9618768"/>
          </a:xfrm>
          <a:custGeom>
            <a:avLst/>
            <a:gdLst/>
            <a:ahLst/>
            <a:cxnLst/>
            <a:rect l="l" t="t" r="r" b="b"/>
            <a:pathLst>
              <a:path w="17100032" h="9618768">
                <a:moveTo>
                  <a:pt x="0" y="0"/>
                </a:moveTo>
                <a:lnTo>
                  <a:pt x="17100032" y="0"/>
                </a:lnTo>
                <a:lnTo>
                  <a:pt x="17100032" y="9618768"/>
                </a:lnTo>
                <a:lnTo>
                  <a:pt x="0" y="96187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4224446">
            <a:off x="11911577" y="-5424529"/>
            <a:ext cx="17100032" cy="9618768"/>
          </a:xfrm>
          <a:custGeom>
            <a:avLst/>
            <a:gdLst/>
            <a:ahLst/>
            <a:cxnLst/>
            <a:rect l="l" t="t" r="r" b="b"/>
            <a:pathLst>
              <a:path w="17100032" h="9618768">
                <a:moveTo>
                  <a:pt x="0" y="0"/>
                </a:moveTo>
                <a:lnTo>
                  <a:pt x="17100032" y="0"/>
                </a:lnTo>
                <a:lnTo>
                  <a:pt x="17100032" y="9618768"/>
                </a:lnTo>
                <a:lnTo>
                  <a:pt x="0" y="96187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807085" y="537845"/>
            <a:ext cx="14107160" cy="2058035"/>
          </a:xfrm>
          <a:prstGeom prst="rect">
            <a:avLst/>
          </a:prstGeom>
        </p:spPr>
        <p:txBody>
          <a:bodyPr wrap="square" lIns="0" tIns="0" rIns="0" bIns="0" rtlCol="0" anchor="t">
            <a:spAutoFit/>
          </a:bodyPr>
          <a:lstStyle/>
          <a:p>
            <a:pPr algn="l">
              <a:lnSpc>
                <a:spcPts val="16050"/>
              </a:lnSpc>
            </a:pPr>
            <a:r>
              <a:rPr lang="en-US" sz="11465">
                <a:solidFill>
                  <a:srgbClr val="0E77A4"/>
                </a:solidFill>
                <a:latin typeface="Anton"/>
                <a:ea typeface="Anton"/>
                <a:cs typeface="Anton"/>
                <a:sym typeface="Anton"/>
              </a:rPr>
              <a:t>3. THIẾT KẾ VÀ XÂY DỰNG</a:t>
            </a:r>
            <a:endParaRPr lang="en-US" sz="11465">
              <a:solidFill>
                <a:srgbClr val="0E77A4"/>
              </a:solidFill>
              <a:latin typeface="Anton"/>
              <a:ea typeface="Anton"/>
              <a:cs typeface="Anton"/>
              <a:sym typeface="Anton"/>
            </a:endParaRPr>
          </a:p>
        </p:txBody>
      </p:sp>
      <p:sp>
        <p:nvSpPr>
          <p:cNvPr id="8" name="TextBox 8"/>
          <p:cNvSpPr txBox="1"/>
          <p:nvPr/>
        </p:nvSpPr>
        <p:spPr>
          <a:xfrm>
            <a:off x="807061" y="2542080"/>
            <a:ext cx="10234063" cy="748029"/>
          </a:xfrm>
          <a:prstGeom prst="rect">
            <a:avLst/>
          </a:prstGeom>
        </p:spPr>
        <p:txBody>
          <a:bodyPr lIns="0" tIns="0" rIns="0" bIns="0" rtlCol="0" anchor="t">
            <a:spAutoFit/>
          </a:bodyPr>
          <a:lstStyle/>
          <a:p>
            <a:pPr algn="l">
              <a:lnSpc>
                <a:spcPts val="6020"/>
              </a:lnSpc>
            </a:pPr>
            <a:r>
              <a:rPr lang="en-US" sz="4300" b="1">
                <a:solidFill>
                  <a:srgbClr val="154374"/>
                </a:solidFill>
                <a:latin typeface="DejaVu Serif Bold" panose="02060803050605020204"/>
                <a:ea typeface="DejaVu Serif Bold" panose="02060803050605020204"/>
                <a:cs typeface="DejaVu Serif Bold" panose="02060803050605020204"/>
                <a:sym typeface="DejaVu Serif Bold" panose="02060803050605020204"/>
              </a:rPr>
              <a:t>Tổng quan thiết kế trò chơi</a:t>
            </a:r>
            <a:endParaRPr lang="en-US" sz="4300" b="1">
              <a:solidFill>
                <a:srgbClr val="154374"/>
              </a:solidFill>
              <a:latin typeface="DejaVu Serif Bold" panose="02060803050605020204"/>
              <a:ea typeface="DejaVu Serif Bold" panose="02060803050605020204"/>
              <a:cs typeface="DejaVu Serif Bold" panose="02060803050605020204"/>
              <a:sym typeface="DejaVu Serif Bold" panose="02060803050605020204"/>
            </a:endParaRPr>
          </a:p>
        </p:txBody>
      </p:sp>
      <p:sp>
        <p:nvSpPr>
          <p:cNvPr id="9" name="TextBox 9"/>
          <p:cNvSpPr txBox="1"/>
          <p:nvPr/>
        </p:nvSpPr>
        <p:spPr>
          <a:xfrm>
            <a:off x="807061" y="3360423"/>
            <a:ext cx="10770913" cy="748029"/>
          </a:xfrm>
          <a:prstGeom prst="rect">
            <a:avLst/>
          </a:prstGeom>
        </p:spPr>
        <p:txBody>
          <a:bodyPr lIns="0" tIns="0" rIns="0" bIns="0" rtlCol="0" anchor="t">
            <a:spAutoFit/>
          </a:bodyPr>
          <a:lstStyle/>
          <a:p>
            <a:pPr algn="l">
              <a:lnSpc>
                <a:spcPts val="6020"/>
              </a:lnSpc>
            </a:pPr>
            <a:r>
              <a:rPr lang="en-US" sz="4300" b="1">
                <a:solidFill>
                  <a:srgbClr val="154374"/>
                </a:solidFill>
                <a:latin typeface="DejaVu Serif Bold" panose="02060803050605020204"/>
                <a:ea typeface="DejaVu Serif Bold" panose="02060803050605020204"/>
                <a:cs typeface="DejaVu Serif Bold" panose="02060803050605020204"/>
                <a:sym typeface="DejaVu Serif Bold" panose="02060803050605020204"/>
              </a:rPr>
              <a:t>Nhân vật người chơi</a:t>
            </a:r>
            <a:endParaRPr lang="en-US" sz="4300" b="1">
              <a:solidFill>
                <a:srgbClr val="154374"/>
              </a:solidFill>
              <a:latin typeface="DejaVu Serif Bold" panose="02060803050605020204"/>
              <a:ea typeface="DejaVu Serif Bold" panose="02060803050605020204"/>
              <a:cs typeface="DejaVu Serif Bold" panose="02060803050605020204"/>
              <a:sym typeface="DejaVu Serif Bold" panose="02060803050605020204"/>
            </a:endParaRPr>
          </a:p>
        </p:txBody>
      </p:sp>
      <p:sp>
        <p:nvSpPr>
          <p:cNvPr id="10" name="TextBox 10"/>
          <p:cNvSpPr txBox="1"/>
          <p:nvPr/>
        </p:nvSpPr>
        <p:spPr>
          <a:xfrm>
            <a:off x="807061" y="4175127"/>
            <a:ext cx="10770913" cy="748029"/>
          </a:xfrm>
          <a:prstGeom prst="rect">
            <a:avLst/>
          </a:prstGeom>
        </p:spPr>
        <p:txBody>
          <a:bodyPr lIns="0" tIns="0" rIns="0" bIns="0" rtlCol="0" anchor="t">
            <a:spAutoFit/>
          </a:bodyPr>
          <a:lstStyle/>
          <a:p>
            <a:pPr algn="l">
              <a:lnSpc>
                <a:spcPts val="6020"/>
              </a:lnSpc>
            </a:pPr>
            <a:r>
              <a:rPr lang="en-US" sz="4300" b="1">
                <a:solidFill>
                  <a:srgbClr val="154374"/>
                </a:solidFill>
                <a:latin typeface="DejaVu Serif Bold" panose="02060803050605020204"/>
                <a:ea typeface="DejaVu Serif Bold" panose="02060803050605020204"/>
                <a:cs typeface="DejaVu Serif Bold" panose="02060803050605020204"/>
                <a:sym typeface="DejaVu Serif Bold" panose="02060803050605020204"/>
              </a:rPr>
              <a:t>Hệ thống thú cưng</a:t>
            </a:r>
            <a:endParaRPr lang="en-US" sz="4300" b="1">
              <a:solidFill>
                <a:srgbClr val="154374"/>
              </a:solidFill>
              <a:latin typeface="DejaVu Serif Bold" panose="02060803050605020204"/>
              <a:ea typeface="DejaVu Serif Bold" panose="02060803050605020204"/>
              <a:cs typeface="DejaVu Serif Bold" panose="02060803050605020204"/>
              <a:sym typeface="DejaVu Serif Bold" panose="02060803050605020204"/>
            </a:endParaRPr>
          </a:p>
        </p:txBody>
      </p:sp>
      <p:sp>
        <p:nvSpPr>
          <p:cNvPr id="11" name="TextBox 11"/>
          <p:cNvSpPr txBox="1"/>
          <p:nvPr/>
        </p:nvSpPr>
        <p:spPr>
          <a:xfrm>
            <a:off x="807061" y="5001995"/>
            <a:ext cx="10770913" cy="748029"/>
          </a:xfrm>
          <a:prstGeom prst="rect">
            <a:avLst/>
          </a:prstGeom>
        </p:spPr>
        <p:txBody>
          <a:bodyPr lIns="0" tIns="0" rIns="0" bIns="0" rtlCol="0" anchor="t">
            <a:spAutoFit/>
          </a:bodyPr>
          <a:lstStyle/>
          <a:p>
            <a:pPr algn="l">
              <a:lnSpc>
                <a:spcPts val="6020"/>
              </a:lnSpc>
            </a:pPr>
            <a:r>
              <a:rPr lang="en-US" sz="4300" b="1">
                <a:solidFill>
                  <a:srgbClr val="154374"/>
                </a:solidFill>
                <a:latin typeface="DejaVu Serif Bold" panose="02060803050605020204"/>
                <a:ea typeface="DejaVu Serif Bold" panose="02060803050605020204"/>
                <a:cs typeface="DejaVu Serif Bold" panose="02060803050605020204"/>
                <a:sym typeface="DejaVu Serif Bold" panose="02060803050605020204"/>
              </a:rPr>
              <a:t>Hệ thống sách</a:t>
            </a:r>
            <a:endParaRPr lang="en-US" sz="4300" b="1">
              <a:solidFill>
                <a:srgbClr val="154374"/>
              </a:solidFill>
              <a:latin typeface="DejaVu Serif Bold" panose="02060803050605020204"/>
              <a:ea typeface="DejaVu Serif Bold" panose="02060803050605020204"/>
              <a:cs typeface="DejaVu Serif Bold" panose="02060803050605020204"/>
              <a:sym typeface="DejaVu Serif Bold" panose="02060803050605020204"/>
            </a:endParaRPr>
          </a:p>
        </p:txBody>
      </p:sp>
      <p:sp>
        <p:nvSpPr>
          <p:cNvPr id="12" name="TextBox 12"/>
          <p:cNvSpPr txBox="1"/>
          <p:nvPr/>
        </p:nvSpPr>
        <p:spPr>
          <a:xfrm>
            <a:off x="807061" y="5826225"/>
            <a:ext cx="10770913" cy="748029"/>
          </a:xfrm>
          <a:prstGeom prst="rect">
            <a:avLst/>
          </a:prstGeom>
        </p:spPr>
        <p:txBody>
          <a:bodyPr lIns="0" tIns="0" rIns="0" bIns="0" rtlCol="0" anchor="t">
            <a:spAutoFit/>
          </a:bodyPr>
          <a:lstStyle/>
          <a:p>
            <a:pPr algn="l">
              <a:lnSpc>
                <a:spcPts val="6020"/>
              </a:lnSpc>
            </a:pPr>
            <a:r>
              <a:rPr lang="en-US" sz="4300" b="1">
                <a:solidFill>
                  <a:srgbClr val="154374"/>
                </a:solidFill>
                <a:latin typeface="DejaVu Serif Bold" panose="02060803050605020204"/>
                <a:ea typeface="DejaVu Serif Bold" panose="02060803050605020204"/>
                <a:cs typeface="DejaVu Serif Bold" panose="02060803050605020204"/>
                <a:sym typeface="DejaVu Serif Bold" panose="02060803050605020204"/>
              </a:rPr>
              <a:t>Chức năng gacha mở trứng</a:t>
            </a:r>
            <a:endParaRPr lang="en-US" sz="4300" b="1">
              <a:solidFill>
                <a:srgbClr val="154374"/>
              </a:solidFill>
              <a:latin typeface="DejaVu Serif Bold" panose="02060803050605020204"/>
              <a:ea typeface="DejaVu Serif Bold" panose="02060803050605020204"/>
              <a:cs typeface="DejaVu Serif Bold" panose="02060803050605020204"/>
              <a:sym typeface="DejaVu Serif Bold" panose="02060803050605020204"/>
            </a:endParaRPr>
          </a:p>
        </p:txBody>
      </p:sp>
      <p:sp>
        <p:nvSpPr>
          <p:cNvPr id="13" name="TextBox 13"/>
          <p:cNvSpPr txBox="1"/>
          <p:nvPr/>
        </p:nvSpPr>
        <p:spPr>
          <a:xfrm>
            <a:off x="807061" y="6650454"/>
            <a:ext cx="11945173" cy="748029"/>
          </a:xfrm>
          <a:prstGeom prst="rect">
            <a:avLst/>
          </a:prstGeom>
        </p:spPr>
        <p:txBody>
          <a:bodyPr lIns="0" tIns="0" rIns="0" bIns="0" rtlCol="0" anchor="t">
            <a:spAutoFit/>
          </a:bodyPr>
          <a:lstStyle/>
          <a:p>
            <a:pPr algn="l">
              <a:lnSpc>
                <a:spcPts val="6020"/>
              </a:lnSpc>
            </a:pPr>
            <a:r>
              <a:rPr lang="en-US" sz="4300" b="1">
                <a:solidFill>
                  <a:srgbClr val="154374"/>
                </a:solidFill>
                <a:latin typeface="DejaVu Serif Bold" panose="02060803050605020204"/>
                <a:ea typeface="DejaVu Serif Bold" panose="02060803050605020204"/>
                <a:cs typeface="DejaVu Serif Bold" panose="02060803050605020204"/>
                <a:sym typeface="DejaVu Serif Bold" panose="02060803050605020204"/>
              </a:rPr>
              <a:t>Chức năng tiến hóa thú cưng bậc Vàng</a:t>
            </a:r>
            <a:endParaRPr lang="en-US" sz="4300" b="1">
              <a:solidFill>
                <a:srgbClr val="154374"/>
              </a:solidFill>
              <a:latin typeface="DejaVu Serif Bold" panose="02060803050605020204"/>
              <a:ea typeface="DejaVu Serif Bold" panose="02060803050605020204"/>
              <a:cs typeface="DejaVu Serif Bold" panose="02060803050605020204"/>
              <a:sym typeface="DejaVu Serif Bold" panose="02060803050605020204"/>
            </a:endParaRPr>
          </a:p>
        </p:txBody>
      </p:sp>
      <p:sp>
        <p:nvSpPr>
          <p:cNvPr id="14" name="TextBox 14"/>
          <p:cNvSpPr txBox="1"/>
          <p:nvPr/>
        </p:nvSpPr>
        <p:spPr>
          <a:xfrm>
            <a:off x="807061" y="7465159"/>
            <a:ext cx="11945173" cy="748029"/>
          </a:xfrm>
          <a:prstGeom prst="rect">
            <a:avLst/>
          </a:prstGeom>
        </p:spPr>
        <p:txBody>
          <a:bodyPr lIns="0" tIns="0" rIns="0" bIns="0" rtlCol="0" anchor="t">
            <a:spAutoFit/>
          </a:bodyPr>
          <a:lstStyle/>
          <a:p>
            <a:pPr algn="l">
              <a:lnSpc>
                <a:spcPts val="6020"/>
              </a:lnSpc>
            </a:pPr>
            <a:r>
              <a:rPr lang="en-US" sz="4300" b="1">
                <a:solidFill>
                  <a:srgbClr val="154374"/>
                </a:solidFill>
                <a:latin typeface="DejaVu Serif Bold" panose="02060803050605020204"/>
                <a:ea typeface="DejaVu Serif Bold" panose="02060803050605020204"/>
                <a:cs typeface="DejaVu Serif Bold" panose="02060803050605020204"/>
                <a:sym typeface="DejaVu Serif Bold" panose="02060803050605020204"/>
              </a:rPr>
              <a:t>Mua sắm tại cửa hàng Thương nhân</a:t>
            </a:r>
            <a:endParaRPr lang="en-US" sz="4300" b="1">
              <a:solidFill>
                <a:srgbClr val="154374"/>
              </a:solidFill>
              <a:latin typeface="DejaVu Serif Bold" panose="02060803050605020204"/>
              <a:ea typeface="DejaVu Serif Bold" panose="02060803050605020204"/>
              <a:cs typeface="DejaVu Serif Bold" panose="02060803050605020204"/>
              <a:sym typeface="DejaVu Serif Bold" panose="02060803050605020204"/>
            </a:endParaRPr>
          </a:p>
        </p:txBody>
      </p:sp>
      <p:sp>
        <p:nvSpPr>
          <p:cNvPr id="15" name="TextBox 15"/>
          <p:cNvSpPr txBox="1"/>
          <p:nvPr/>
        </p:nvSpPr>
        <p:spPr>
          <a:xfrm>
            <a:off x="807061" y="8251288"/>
            <a:ext cx="11945173" cy="748029"/>
          </a:xfrm>
          <a:prstGeom prst="rect">
            <a:avLst/>
          </a:prstGeom>
        </p:spPr>
        <p:txBody>
          <a:bodyPr lIns="0" tIns="0" rIns="0" bIns="0" rtlCol="0" anchor="t">
            <a:spAutoFit/>
          </a:bodyPr>
          <a:lstStyle/>
          <a:p>
            <a:pPr algn="l">
              <a:lnSpc>
                <a:spcPts val="6020"/>
              </a:lnSpc>
            </a:pPr>
            <a:r>
              <a:rPr lang="en-US" sz="4300" b="1">
                <a:solidFill>
                  <a:srgbClr val="154374"/>
                </a:solidFill>
                <a:latin typeface="DejaVu Serif Bold" panose="02060803050605020204"/>
                <a:ea typeface="DejaVu Serif Bold" panose="02060803050605020204"/>
                <a:cs typeface="DejaVu Serif Bold" panose="02060803050605020204"/>
                <a:sym typeface="DejaVu Serif Bold" panose="02060803050605020204"/>
              </a:rPr>
              <a:t>Xây dựng bản đồ</a:t>
            </a:r>
            <a:endParaRPr lang="en-US" sz="4300" b="1">
              <a:solidFill>
                <a:srgbClr val="154374"/>
              </a:solidFill>
              <a:latin typeface="DejaVu Serif Bold" panose="02060803050605020204"/>
              <a:ea typeface="DejaVu Serif Bold" panose="02060803050605020204"/>
              <a:cs typeface="DejaVu Serif Bold" panose="02060803050605020204"/>
              <a:sym typeface="DejaVu Serif Bold" panose="0206080305060502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155078" y="1846526"/>
            <a:ext cx="6946357" cy="7206034"/>
          </a:xfrm>
          <a:custGeom>
            <a:avLst/>
            <a:gdLst/>
            <a:ahLst/>
            <a:cxnLst/>
            <a:rect l="l" t="t" r="r" b="b"/>
            <a:pathLst>
              <a:path w="6946357" h="7206034">
                <a:moveTo>
                  <a:pt x="0" y="0"/>
                </a:moveTo>
                <a:lnTo>
                  <a:pt x="6946357" y="0"/>
                </a:lnTo>
                <a:lnTo>
                  <a:pt x="6946357" y="7206034"/>
                </a:lnTo>
                <a:lnTo>
                  <a:pt x="0" y="7206034"/>
                </a:lnTo>
                <a:lnTo>
                  <a:pt x="0" y="0"/>
                </a:lnTo>
                <a:close/>
              </a:path>
            </a:pathLst>
          </a:custGeom>
          <a:blipFill>
            <a:blip r:embed="rId1"/>
            <a:stretch>
              <a:fillRect/>
            </a:stretch>
          </a:blipFill>
        </p:spPr>
        <p:txBody>
          <a:bodyPr/>
          <a:lstStyle/>
          <a:p>
            <a:endParaRPr lang="en-US"/>
          </a:p>
        </p:txBody>
      </p:sp>
      <p:sp>
        <p:nvSpPr>
          <p:cNvPr id="3" name="TextBox 3"/>
          <p:cNvSpPr txBox="1"/>
          <p:nvPr/>
        </p:nvSpPr>
        <p:spPr>
          <a:xfrm>
            <a:off x="5735320" y="-9525"/>
            <a:ext cx="9411335" cy="861695"/>
          </a:xfrm>
          <a:prstGeom prst="rect">
            <a:avLst/>
          </a:prstGeom>
        </p:spPr>
        <p:txBody>
          <a:bodyPr wrap="square" lIns="0" tIns="0" rIns="0" bIns="0" rtlCol="0" anchor="t">
            <a:spAutoFit/>
          </a:bodyPr>
          <a:lstStyle/>
          <a:p>
            <a:pPr algn="ctr">
              <a:lnSpc>
                <a:spcPts val="6720"/>
              </a:lnSpc>
              <a:spcBef>
                <a:spcPct val="0"/>
              </a:spcBef>
            </a:pPr>
            <a:r>
              <a:rPr lang="en-US" sz="5600" b="1" spc="110">
                <a:solidFill>
                  <a:srgbClr val="154374"/>
                </a:solidFill>
                <a:latin typeface="DejaVu Sans Bold" panose="020B0803030604020204"/>
                <a:ea typeface="DejaVu Sans Bold" panose="020B0803030604020204"/>
                <a:cs typeface="DejaVu Sans Bold" panose="020B0803030604020204"/>
                <a:sym typeface="DejaVu Sans Bold" panose="020B0803030604020204"/>
              </a:rPr>
              <a:t>Thiết kế và xây dựng</a:t>
            </a:r>
            <a:endParaRPr lang="en-US" sz="5600" b="1" spc="110">
              <a:solidFill>
                <a:srgbClr val="154374"/>
              </a:solidFill>
              <a:latin typeface="DejaVu Sans Bold" panose="020B0803030604020204"/>
              <a:ea typeface="DejaVu Sans Bold" panose="020B0803030604020204"/>
              <a:cs typeface="DejaVu Sans Bold" panose="020B0803030604020204"/>
              <a:sym typeface="DejaVu Sans Bold" panose="020B0803030604020204"/>
            </a:endParaRPr>
          </a:p>
        </p:txBody>
      </p:sp>
      <p:sp>
        <p:nvSpPr>
          <p:cNvPr id="4" name="TextBox 4"/>
          <p:cNvSpPr txBox="1"/>
          <p:nvPr/>
        </p:nvSpPr>
        <p:spPr>
          <a:xfrm>
            <a:off x="1124003" y="1429648"/>
            <a:ext cx="8419482" cy="748029"/>
          </a:xfrm>
          <a:prstGeom prst="rect">
            <a:avLst/>
          </a:prstGeom>
        </p:spPr>
        <p:txBody>
          <a:bodyPr lIns="0" tIns="0" rIns="0" bIns="0" rtlCol="0" anchor="t">
            <a:spAutoFit/>
          </a:bodyPr>
          <a:lstStyle/>
          <a:p>
            <a:pPr algn="l">
              <a:lnSpc>
                <a:spcPts val="6020"/>
              </a:lnSpc>
            </a:pPr>
            <a:r>
              <a:rPr lang="en-US" sz="4300" b="1">
                <a:solidFill>
                  <a:srgbClr val="000000"/>
                </a:solidFill>
                <a:latin typeface="DejaVu Serif Bold" panose="02060803050605020204"/>
                <a:ea typeface="DejaVu Serif Bold" panose="02060803050605020204"/>
                <a:cs typeface="DejaVu Serif Bold" panose="02060803050605020204"/>
                <a:sym typeface="DejaVu Serif Bold" panose="02060803050605020204"/>
              </a:rPr>
              <a:t>Tổng quan thiết kế trò chơi</a:t>
            </a:r>
            <a:endParaRPr lang="en-US" sz="4300" b="1">
              <a:solidFill>
                <a:srgbClr val="000000"/>
              </a:solidFill>
              <a:latin typeface="DejaVu Serif Bold" panose="02060803050605020204"/>
              <a:ea typeface="DejaVu Serif Bold" panose="02060803050605020204"/>
              <a:cs typeface="DejaVu Serif Bold" panose="02060803050605020204"/>
              <a:sym typeface="DejaVu Serif Bold" panose="02060803050605020204"/>
            </a:endParaRPr>
          </a:p>
        </p:txBody>
      </p:sp>
      <p:sp>
        <p:nvSpPr>
          <p:cNvPr id="5" name="TextBox 5"/>
          <p:cNvSpPr txBox="1"/>
          <p:nvPr/>
        </p:nvSpPr>
        <p:spPr>
          <a:xfrm>
            <a:off x="1005840" y="2639439"/>
            <a:ext cx="9596179" cy="1780540"/>
          </a:xfrm>
          <a:prstGeom prst="rect">
            <a:avLst/>
          </a:prstGeom>
        </p:spPr>
        <p:txBody>
          <a:bodyPr lIns="0" tIns="0" rIns="0" bIns="0" rtlCol="0" anchor="t">
            <a:spAutoFit/>
          </a:bodyPr>
          <a:lstStyle/>
          <a:p>
            <a:pPr algn="just">
              <a:lnSpc>
                <a:spcPts val="4760"/>
              </a:lnSpc>
            </a:pPr>
            <a:r>
              <a:rPr lang="en-US" sz="3400" b="1">
                <a:solidFill>
                  <a:srgbClr val="000000"/>
                </a:solidFill>
                <a:latin typeface="Noto Serif Display Bold" panose="02020802080505020204"/>
                <a:ea typeface="Noto Serif Display Bold" panose="02020802080505020204"/>
                <a:cs typeface="Noto Serif Display Bold" panose="02020802080505020204"/>
                <a:sym typeface="Noto Serif Display Bold" panose="02020802080505020204"/>
              </a:rPr>
              <a:t>Coregame Loop </a:t>
            </a:r>
            <a:r>
              <a:rPr lang="en-US" sz="340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của trò chơi xoay quanh việc thu thập thú cưng để tiềm kiếm tài nguyên, tiến hóa thú cưng và mở ra các màn chơi mới</a:t>
            </a:r>
            <a:endParaRPr lang="en-US" sz="340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p:txBody>
      </p:sp>
      <p:sp>
        <p:nvSpPr>
          <p:cNvPr id="6" name="TextBox 6"/>
          <p:cNvSpPr txBox="1"/>
          <p:nvPr/>
        </p:nvSpPr>
        <p:spPr>
          <a:xfrm>
            <a:off x="1005840" y="4692287"/>
            <a:ext cx="9596179" cy="1780540"/>
          </a:xfrm>
          <a:prstGeom prst="rect">
            <a:avLst/>
          </a:prstGeom>
        </p:spPr>
        <p:txBody>
          <a:bodyPr lIns="0" tIns="0" rIns="0" bIns="0" rtlCol="0" anchor="t">
            <a:spAutoFit/>
          </a:bodyPr>
          <a:lstStyle/>
          <a:p>
            <a:pPr marL="734060" lvl="1" indent="-367030" algn="just">
              <a:lnSpc>
                <a:spcPts val="4760"/>
              </a:lnSpc>
              <a:buFont typeface="Arial" panose="020B0604020202020204"/>
              <a:buChar char="•"/>
            </a:pPr>
            <a:r>
              <a:rPr lang="en-US" sz="3400" b="1">
                <a:solidFill>
                  <a:srgbClr val="000000"/>
                </a:solidFill>
                <a:latin typeface="Noto Serif Display Bold" panose="02020802080505020204"/>
                <a:ea typeface="Noto Serif Display Bold" panose="02020802080505020204"/>
                <a:cs typeface="Noto Serif Display Bold" panose="02020802080505020204"/>
                <a:sym typeface="Noto Serif Display Bold" panose="02020802080505020204"/>
              </a:rPr>
              <a:t>Thu thập thú cưng: </a:t>
            </a:r>
            <a:r>
              <a:rPr lang="en-US" sz="340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Người chơi dùng vàng để mở trứng, thu được thú cưng theo tỉ lệ ngẫu nhiên.</a:t>
            </a:r>
            <a:endParaRPr lang="en-US" sz="340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p:txBody>
      </p:sp>
      <p:sp>
        <p:nvSpPr>
          <p:cNvPr id="7" name="TextBox 7"/>
          <p:cNvSpPr txBox="1"/>
          <p:nvPr/>
        </p:nvSpPr>
        <p:spPr>
          <a:xfrm>
            <a:off x="1005840" y="6607012"/>
            <a:ext cx="9596179" cy="2980690"/>
          </a:xfrm>
          <a:prstGeom prst="rect">
            <a:avLst/>
          </a:prstGeom>
        </p:spPr>
        <p:txBody>
          <a:bodyPr lIns="0" tIns="0" rIns="0" bIns="0" rtlCol="0" anchor="t">
            <a:spAutoFit/>
          </a:bodyPr>
          <a:lstStyle/>
          <a:p>
            <a:pPr marL="734060" lvl="1" indent="-367030" algn="just">
              <a:lnSpc>
                <a:spcPts val="4760"/>
              </a:lnSpc>
              <a:buFont typeface="Arial" panose="020B0604020202020204"/>
              <a:buChar char="•"/>
            </a:pPr>
            <a:r>
              <a:rPr lang="en-US" sz="3400" b="1" dirty="0" err="1">
                <a:solidFill>
                  <a:srgbClr val="000000"/>
                </a:solidFill>
                <a:latin typeface="Noto Serif Display Bold" panose="02020802080505020204"/>
                <a:ea typeface="Noto Serif Display Bold" panose="02020802080505020204"/>
                <a:cs typeface="Noto Serif Display Bold" panose="02020802080505020204"/>
                <a:sym typeface="Noto Serif Display Bold" panose="02020802080505020204"/>
              </a:rPr>
              <a:t>Tìm</a:t>
            </a:r>
            <a:r>
              <a:rPr lang="en-US" sz="3400" b="1" dirty="0">
                <a:solidFill>
                  <a:srgbClr val="000000"/>
                </a:solidFill>
                <a:latin typeface="Noto Serif Display Bold" panose="02020802080505020204"/>
                <a:ea typeface="Noto Serif Display Bold" panose="02020802080505020204"/>
                <a:cs typeface="Noto Serif Display Bold" panose="02020802080505020204"/>
                <a:sym typeface="Noto Serif Display Bold" panose="02020802080505020204"/>
              </a:rPr>
              <a:t> </a:t>
            </a:r>
            <a:r>
              <a:rPr lang="en-US" sz="3400" b="1" dirty="0" err="1">
                <a:solidFill>
                  <a:srgbClr val="000000"/>
                </a:solidFill>
                <a:latin typeface="Noto Serif Display Bold" panose="02020802080505020204"/>
                <a:ea typeface="Noto Serif Display Bold" panose="02020802080505020204"/>
                <a:cs typeface="Noto Serif Display Bold" panose="02020802080505020204"/>
                <a:sym typeface="Noto Serif Display Bold" panose="02020802080505020204"/>
              </a:rPr>
              <a:t>kiếm</a:t>
            </a:r>
            <a:r>
              <a:rPr lang="en-US" sz="3400" b="1" dirty="0">
                <a:solidFill>
                  <a:srgbClr val="000000"/>
                </a:solidFill>
                <a:latin typeface="Noto Serif Display Bold" panose="02020802080505020204"/>
                <a:ea typeface="Noto Serif Display Bold" panose="02020802080505020204"/>
                <a:cs typeface="Noto Serif Display Bold" panose="02020802080505020204"/>
                <a:sym typeface="Noto Serif Display Bold" panose="02020802080505020204"/>
              </a:rPr>
              <a:t> </a:t>
            </a:r>
            <a:r>
              <a:rPr lang="en-US" sz="3400" b="1" dirty="0" err="1">
                <a:solidFill>
                  <a:srgbClr val="000000"/>
                </a:solidFill>
                <a:latin typeface="Noto Serif Display Bold" panose="02020802080505020204"/>
                <a:ea typeface="Noto Serif Display Bold" panose="02020802080505020204"/>
                <a:cs typeface="Noto Serif Display Bold" panose="02020802080505020204"/>
                <a:sym typeface="Noto Serif Display Bold" panose="02020802080505020204"/>
              </a:rPr>
              <a:t>tài</a:t>
            </a:r>
            <a:r>
              <a:rPr lang="en-US" sz="3400" b="1" dirty="0">
                <a:solidFill>
                  <a:srgbClr val="000000"/>
                </a:solidFill>
                <a:latin typeface="Noto Serif Display Bold" panose="02020802080505020204"/>
                <a:ea typeface="Noto Serif Display Bold" panose="02020802080505020204"/>
                <a:cs typeface="Noto Serif Display Bold" panose="02020802080505020204"/>
                <a:sym typeface="Noto Serif Display Bold" panose="02020802080505020204"/>
              </a:rPr>
              <a:t> </a:t>
            </a:r>
            <a:r>
              <a:rPr lang="en-US" sz="3400" b="1" dirty="0" err="1">
                <a:solidFill>
                  <a:srgbClr val="000000"/>
                </a:solidFill>
                <a:latin typeface="Noto Serif Display Bold" panose="02020802080505020204"/>
                <a:ea typeface="Noto Serif Display Bold" panose="02020802080505020204"/>
                <a:cs typeface="Noto Serif Display Bold" panose="02020802080505020204"/>
                <a:sym typeface="Noto Serif Display Bold" panose="02020802080505020204"/>
              </a:rPr>
              <a:t>nguyên</a:t>
            </a:r>
            <a:r>
              <a:rPr lang="en-US" sz="3400" b="1" dirty="0">
                <a:solidFill>
                  <a:srgbClr val="000000"/>
                </a:solidFill>
                <a:latin typeface="Noto Serif Display Bold" panose="02020802080505020204"/>
                <a:ea typeface="Noto Serif Display Bold" panose="02020802080505020204"/>
                <a:cs typeface="Noto Serif Display Bold" panose="02020802080505020204"/>
                <a:sym typeface="Noto Serif Display Bold" panose="02020802080505020204"/>
              </a:rPr>
              <a:t>: </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Trang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bị</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thú</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cưng</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để</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phá</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chướng</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ngại</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vật</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nhận</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vàng</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kim</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cương</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sách</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Sử</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dụng</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vật</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phẩm</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thông</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minh</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giúp</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tăng</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hiệu</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quả</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a:t>
            </a:r>
            <a:endPar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a:p>
            <a:pPr algn="just">
              <a:lnSpc>
                <a:spcPts val="4760"/>
              </a:lnSpc>
            </a:pPr>
            <a:endPar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155078" y="1846526"/>
            <a:ext cx="6946357" cy="7206034"/>
          </a:xfrm>
          <a:custGeom>
            <a:avLst/>
            <a:gdLst/>
            <a:ahLst/>
            <a:cxnLst/>
            <a:rect l="l" t="t" r="r" b="b"/>
            <a:pathLst>
              <a:path w="6946357" h="7206034">
                <a:moveTo>
                  <a:pt x="0" y="0"/>
                </a:moveTo>
                <a:lnTo>
                  <a:pt x="6946357" y="0"/>
                </a:lnTo>
                <a:lnTo>
                  <a:pt x="6946357" y="7206034"/>
                </a:lnTo>
                <a:lnTo>
                  <a:pt x="0" y="7206034"/>
                </a:lnTo>
                <a:lnTo>
                  <a:pt x="0" y="0"/>
                </a:lnTo>
                <a:close/>
              </a:path>
            </a:pathLst>
          </a:custGeom>
          <a:blipFill>
            <a:blip r:embed="rId1"/>
            <a:stretch>
              <a:fillRect/>
            </a:stretch>
          </a:blipFill>
        </p:spPr>
        <p:txBody>
          <a:bodyPr/>
          <a:lstStyle/>
          <a:p>
            <a:endParaRPr lang="en-US"/>
          </a:p>
        </p:txBody>
      </p:sp>
      <p:sp>
        <p:nvSpPr>
          <p:cNvPr id="3" name="TextBox 3"/>
          <p:cNvSpPr txBox="1"/>
          <p:nvPr/>
        </p:nvSpPr>
        <p:spPr>
          <a:xfrm>
            <a:off x="5735320" y="-9525"/>
            <a:ext cx="9523095" cy="861695"/>
          </a:xfrm>
          <a:prstGeom prst="rect">
            <a:avLst/>
          </a:prstGeom>
        </p:spPr>
        <p:txBody>
          <a:bodyPr wrap="square" lIns="0" tIns="0" rIns="0" bIns="0" rtlCol="0" anchor="t">
            <a:spAutoFit/>
          </a:bodyPr>
          <a:lstStyle/>
          <a:p>
            <a:pPr algn="ctr">
              <a:lnSpc>
                <a:spcPts val="6720"/>
              </a:lnSpc>
              <a:spcBef>
                <a:spcPct val="0"/>
              </a:spcBef>
            </a:pPr>
            <a:r>
              <a:rPr lang="en-US" sz="5600" b="1" spc="110">
                <a:solidFill>
                  <a:srgbClr val="154374"/>
                </a:solidFill>
                <a:latin typeface="DejaVu Sans Bold" panose="020B0803030604020204"/>
                <a:ea typeface="DejaVu Sans Bold" panose="020B0803030604020204"/>
                <a:cs typeface="DejaVu Sans Bold" panose="020B0803030604020204"/>
                <a:sym typeface="DejaVu Sans Bold" panose="020B0803030604020204"/>
              </a:rPr>
              <a:t>Thiết kế và xây dựng</a:t>
            </a:r>
            <a:endParaRPr lang="en-US" sz="5600" b="1" spc="110">
              <a:solidFill>
                <a:srgbClr val="154374"/>
              </a:solidFill>
              <a:latin typeface="DejaVu Sans Bold" panose="020B0803030604020204"/>
              <a:ea typeface="DejaVu Sans Bold" panose="020B0803030604020204"/>
              <a:cs typeface="DejaVu Sans Bold" panose="020B0803030604020204"/>
              <a:sym typeface="DejaVu Sans Bold" panose="020B0803030604020204"/>
            </a:endParaRPr>
          </a:p>
        </p:txBody>
      </p:sp>
      <p:sp>
        <p:nvSpPr>
          <p:cNvPr id="4" name="TextBox 4"/>
          <p:cNvSpPr txBox="1"/>
          <p:nvPr/>
        </p:nvSpPr>
        <p:spPr>
          <a:xfrm>
            <a:off x="1124003" y="1429648"/>
            <a:ext cx="8419482" cy="748029"/>
          </a:xfrm>
          <a:prstGeom prst="rect">
            <a:avLst/>
          </a:prstGeom>
        </p:spPr>
        <p:txBody>
          <a:bodyPr lIns="0" tIns="0" rIns="0" bIns="0" rtlCol="0" anchor="t">
            <a:spAutoFit/>
          </a:bodyPr>
          <a:lstStyle/>
          <a:p>
            <a:pPr algn="l">
              <a:lnSpc>
                <a:spcPts val="6020"/>
              </a:lnSpc>
            </a:pPr>
            <a:r>
              <a:rPr lang="en-US" sz="4300" b="1">
                <a:solidFill>
                  <a:srgbClr val="000000"/>
                </a:solidFill>
                <a:latin typeface="DejaVu Serif Bold" panose="02060803050605020204"/>
                <a:ea typeface="DejaVu Serif Bold" panose="02060803050605020204"/>
                <a:cs typeface="DejaVu Serif Bold" panose="02060803050605020204"/>
                <a:sym typeface="DejaVu Serif Bold" panose="02060803050605020204"/>
              </a:rPr>
              <a:t>Tổng quan thiết kế trò chơi</a:t>
            </a:r>
            <a:endParaRPr lang="en-US" sz="4300" b="1">
              <a:solidFill>
                <a:srgbClr val="000000"/>
              </a:solidFill>
              <a:latin typeface="DejaVu Serif Bold" panose="02060803050605020204"/>
              <a:ea typeface="DejaVu Serif Bold" panose="02060803050605020204"/>
              <a:cs typeface="DejaVu Serif Bold" panose="02060803050605020204"/>
              <a:sym typeface="DejaVu Serif Bold" panose="02060803050605020204"/>
            </a:endParaRPr>
          </a:p>
        </p:txBody>
      </p:sp>
      <p:sp>
        <p:nvSpPr>
          <p:cNvPr id="5" name="TextBox 5"/>
          <p:cNvSpPr txBox="1"/>
          <p:nvPr/>
        </p:nvSpPr>
        <p:spPr>
          <a:xfrm>
            <a:off x="1005840" y="2639439"/>
            <a:ext cx="9596179" cy="1780540"/>
          </a:xfrm>
          <a:prstGeom prst="rect">
            <a:avLst/>
          </a:prstGeom>
        </p:spPr>
        <p:txBody>
          <a:bodyPr lIns="0" tIns="0" rIns="0" bIns="0" rtlCol="0" anchor="t">
            <a:spAutoFit/>
          </a:bodyPr>
          <a:lstStyle/>
          <a:p>
            <a:pPr algn="just">
              <a:lnSpc>
                <a:spcPts val="4760"/>
              </a:lnSpc>
            </a:pPr>
            <a:r>
              <a:rPr lang="en-US" sz="3400" b="1">
                <a:solidFill>
                  <a:srgbClr val="000000"/>
                </a:solidFill>
                <a:latin typeface="Noto Serif Display Bold" panose="02020802080505020204"/>
                <a:ea typeface="Noto Serif Display Bold" panose="02020802080505020204"/>
                <a:cs typeface="Noto Serif Display Bold" panose="02020802080505020204"/>
                <a:sym typeface="Noto Serif Display Bold" panose="02020802080505020204"/>
              </a:rPr>
              <a:t>Coregame Loop </a:t>
            </a:r>
            <a:r>
              <a:rPr lang="en-US" sz="340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của trò chơi xoay quanh việc thu thập thú cưng để tiềm kiếm tài nguyên, tiến hóa thú cưng và mở ra các màn chơi mới</a:t>
            </a:r>
            <a:endParaRPr lang="en-US" sz="340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p:txBody>
      </p:sp>
      <p:sp>
        <p:nvSpPr>
          <p:cNvPr id="6" name="TextBox 6"/>
          <p:cNvSpPr txBox="1"/>
          <p:nvPr/>
        </p:nvSpPr>
        <p:spPr>
          <a:xfrm>
            <a:off x="1005840" y="4692287"/>
            <a:ext cx="9596179" cy="2380615"/>
          </a:xfrm>
          <a:prstGeom prst="rect">
            <a:avLst/>
          </a:prstGeom>
        </p:spPr>
        <p:txBody>
          <a:bodyPr lIns="0" tIns="0" rIns="0" bIns="0" rtlCol="0" anchor="t">
            <a:spAutoFit/>
          </a:bodyPr>
          <a:lstStyle/>
          <a:p>
            <a:pPr marL="734060" lvl="1" indent="-367030" algn="just">
              <a:lnSpc>
                <a:spcPts val="4760"/>
              </a:lnSpc>
              <a:buFont typeface="Arial" panose="020B0604020202020204"/>
              <a:buChar char="•"/>
            </a:pPr>
            <a:r>
              <a:rPr lang="en-US" sz="3400" b="1">
                <a:solidFill>
                  <a:srgbClr val="000000"/>
                </a:solidFill>
                <a:latin typeface="Noto Serif Display Bold" panose="02020802080505020204"/>
                <a:ea typeface="Noto Serif Display Bold" panose="02020802080505020204"/>
                <a:cs typeface="Noto Serif Display Bold" panose="02020802080505020204"/>
                <a:sym typeface="Noto Serif Display Bold" panose="02020802080505020204"/>
              </a:rPr>
              <a:t>Tiến hóa thú cưng: </a:t>
            </a:r>
            <a:r>
              <a:rPr lang="en-US" sz="340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Thú cưng có 2 cấp tiến hóa (Nguyên mẫu → Vàng) và 4 bậc độ hiếm (Thường → Thần Thoại). Tiến hóa tăng chỉ số và tái sử dụng thú cưng cũ</a:t>
            </a:r>
            <a:endParaRPr lang="en-US" sz="340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p:txBody>
      </p:sp>
      <p:sp>
        <p:nvSpPr>
          <p:cNvPr id="7" name="TextBox 7"/>
          <p:cNvSpPr txBox="1"/>
          <p:nvPr/>
        </p:nvSpPr>
        <p:spPr>
          <a:xfrm>
            <a:off x="1005840" y="7349127"/>
            <a:ext cx="9596179" cy="1780540"/>
          </a:xfrm>
          <a:prstGeom prst="rect">
            <a:avLst/>
          </a:prstGeom>
        </p:spPr>
        <p:txBody>
          <a:bodyPr lIns="0" tIns="0" rIns="0" bIns="0" rtlCol="0" anchor="t">
            <a:spAutoFit/>
          </a:bodyPr>
          <a:lstStyle/>
          <a:p>
            <a:pPr marL="734060" lvl="1" indent="-367030" algn="just">
              <a:lnSpc>
                <a:spcPts val="4760"/>
              </a:lnSpc>
              <a:buFont typeface="Arial" panose="020B0604020202020204"/>
              <a:buChar char="•"/>
            </a:pPr>
            <a:r>
              <a:rPr lang="en-US" sz="3400" b="1">
                <a:solidFill>
                  <a:srgbClr val="000000"/>
                </a:solidFill>
                <a:latin typeface="Noto Serif Display Bold" panose="02020802080505020204"/>
                <a:ea typeface="Noto Serif Display Bold" panose="02020802080505020204"/>
                <a:cs typeface="Noto Serif Display Bold" panose="02020802080505020204"/>
                <a:sym typeface="Noto Serif Display Bold" panose="02020802080505020204"/>
              </a:rPr>
              <a:t>Mở màn chơi mới: </a:t>
            </a:r>
            <a:r>
              <a:rPr lang="en-US" sz="340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Phá chướng ngại, tích vàng để mua quyền mở khu vực tiếp theo – phần thưởng tăng dần theo cấp độ</a:t>
            </a:r>
            <a:endParaRPr lang="en-US" sz="340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638037" y="2049059"/>
            <a:ext cx="6274335" cy="6512137"/>
          </a:xfrm>
          <a:custGeom>
            <a:avLst/>
            <a:gdLst/>
            <a:ahLst/>
            <a:cxnLst/>
            <a:rect l="l" t="t" r="r" b="b"/>
            <a:pathLst>
              <a:path w="6274335" h="6512137">
                <a:moveTo>
                  <a:pt x="0" y="0"/>
                </a:moveTo>
                <a:lnTo>
                  <a:pt x="6274334" y="0"/>
                </a:lnTo>
                <a:lnTo>
                  <a:pt x="6274334" y="6512138"/>
                </a:lnTo>
                <a:lnTo>
                  <a:pt x="0" y="6512138"/>
                </a:lnTo>
                <a:lnTo>
                  <a:pt x="0" y="0"/>
                </a:lnTo>
                <a:close/>
              </a:path>
            </a:pathLst>
          </a:custGeom>
          <a:blipFill>
            <a:blip r:embed="rId1"/>
            <a:stretch>
              <a:fillRect/>
            </a:stretch>
          </a:blipFill>
        </p:spPr>
        <p:txBody>
          <a:bodyPr/>
          <a:lstStyle/>
          <a:p>
            <a:endParaRPr lang="en-US"/>
          </a:p>
        </p:txBody>
      </p:sp>
      <p:sp>
        <p:nvSpPr>
          <p:cNvPr id="3" name="TextBox 3"/>
          <p:cNvSpPr txBox="1"/>
          <p:nvPr/>
        </p:nvSpPr>
        <p:spPr>
          <a:xfrm>
            <a:off x="5735320" y="-9525"/>
            <a:ext cx="9463405" cy="861695"/>
          </a:xfrm>
          <a:prstGeom prst="rect">
            <a:avLst/>
          </a:prstGeom>
        </p:spPr>
        <p:txBody>
          <a:bodyPr wrap="square" lIns="0" tIns="0" rIns="0" bIns="0" rtlCol="0" anchor="t">
            <a:spAutoFit/>
          </a:bodyPr>
          <a:lstStyle/>
          <a:p>
            <a:pPr algn="ctr">
              <a:lnSpc>
                <a:spcPts val="6720"/>
              </a:lnSpc>
              <a:spcBef>
                <a:spcPct val="0"/>
              </a:spcBef>
            </a:pPr>
            <a:r>
              <a:rPr lang="en-US" sz="5600" b="1" spc="110">
                <a:solidFill>
                  <a:srgbClr val="154374"/>
                </a:solidFill>
                <a:latin typeface="DejaVu Sans Bold" panose="020B0803030604020204"/>
                <a:ea typeface="DejaVu Sans Bold" panose="020B0803030604020204"/>
                <a:cs typeface="DejaVu Sans Bold" panose="020B0803030604020204"/>
                <a:sym typeface="DejaVu Sans Bold" panose="020B0803030604020204"/>
              </a:rPr>
              <a:t>Thiết kế và xây dựng</a:t>
            </a:r>
            <a:endParaRPr lang="en-US" sz="5600" b="1" spc="110">
              <a:solidFill>
                <a:srgbClr val="154374"/>
              </a:solidFill>
              <a:latin typeface="DejaVu Sans Bold" panose="020B0803030604020204"/>
              <a:ea typeface="DejaVu Sans Bold" panose="020B0803030604020204"/>
              <a:cs typeface="DejaVu Sans Bold" panose="020B0803030604020204"/>
              <a:sym typeface="DejaVu Sans Bold" panose="020B0803030604020204"/>
            </a:endParaRPr>
          </a:p>
        </p:txBody>
      </p:sp>
      <p:sp>
        <p:nvSpPr>
          <p:cNvPr id="4" name="TextBox 4"/>
          <p:cNvSpPr txBox="1"/>
          <p:nvPr/>
        </p:nvSpPr>
        <p:spPr>
          <a:xfrm>
            <a:off x="1124003" y="1429648"/>
            <a:ext cx="8419482" cy="748029"/>
          </a:xfrm>
          <a:prstGeom prst="rect">
            <a:avLst/>
          </a:prstGeom>
        </p:spPr>
        <p:txBody>
          <a:bodyPr lIns="0" tIns="0" rIns="0" bIns="0" rtlCol="0" anchor="t">
            <a:spAutoFit/>
          </a:bodyPr>
          <a:lstStyle/>
          <a:p>
            <a:pPr algn="l">
              <a:lnSpc>
                <a:spcPts val="6020"/>
              </a:lnSpc>
            </a:pPr>
            <a:r>
              <a:rPr lang="en-US" sz="4300" b="1">
                <a:solidFill>
                  <a:srgbClr val="000000"/>
                </a:solidFill>
                <a:latin typeface="DejaVu Serif Bold" panose="02060803050605020204"/>
                <a:ea typeface="DejaVu Serif Bold" panose="02060803050605020204"/>
                <a:cs typeface="DejaVu Serif Bold" panose="02060803050605020204"/>
                <a:sym typeface="DejaVu Serif Bold" panose="02060803050605020204"/>
              </a:rPr>
              <a:t>Nhân vật người chơi</a:t>
            </a:r>
            <a:endParaRPr lang="en-US" sz="4300" b="1">
              <a:solidFill>
                <a:srgbClr val="000000"/>
              </a:solidFill>
              <a:latin typeface="DejaVu Serif Bold" panose="02060803050605020204"/>
              <a:ea typeface="DejaVu Serif Bold" panose="02060803050605020204"/>
              <a:cs typeface="DejaVu Serif Bold" panose="02060803050605020204"/>
              <a:sym typeface="DejaVu Serif Bold" panose="02060803050605020204"/>
            </a:endParaRPr>
          </a:p>
        </p:txBody>
      </p:sp>
      <p:sp>
        <p:nvSpPr>
          <p:cNvPr id="5" name="TextBox 5"/>
          <p:cNvSpPr txBox="1"/>
          <p:nvPr/>
        </p:nvSpPr>
        <p:spPr>
          <a:xfrm>
            <a:off x="1124003" y="2777753"/>
            <a:ext cx="9596179" cy="2980690"/>
          </a:xfrm>
          <a:prstGeom prst="rect">
            <a:avLst/>
          </a:prstGeom>
        </p:spPr>
        <p:txBody>
          <a:bodyPr lIns="0" tIns="0" rIns="0" bIns="0" rtlCol="0" anchor="t">
            <a:spAutoFit/>
          </a:bodyPr>
          <a:lstStyle/>
          <a:p>
            <a:pPr algn="just">
              <a:lnSpc>
                <a:spcPts val="4760"/>
              </a:lnSpc>
            </a:pPr>
            <a:r>
              <a:rPr lang="en-US" sz="3400" b="1">
                <a:solidFill>
                  <a:srgbClr val="000000"/>
                </a:solidFill>
                <a:latin typeface="Noto Serif Display Bold" panose="02020802080505020204"/>
                <a:ea typeface="Noto Serif Display Bold" panose="02020802080505020204"/>
                <a:cs typeface="Noto Serif Display Bold" panose="02020802080505020204"/>
                <a:sym typeface="Noto Serif Display Bold" panose="02020802080505020204"/>
              </a:rPr>
              <a:t>N</a:t>
            </a:r>
            <a:r>
              <a:rPr lang="en-US" sz="340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gười đồng hành cùng người chơi suốt quá trình chơi game, được thiết kế tươi sáng đơn giản với việc phối giữa áo thun trắng với quần màu kem, đi kèm là một đôi giày thể thao đỏ.</a:t>
            </a:r>
            <a:endParaRPr lang="en-US" sz="340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a:p>
            <a:pPr algn="just">
              <a:lnSpc>
                <a:spcPts val="4760"/>
              </a:lnSpc>
            </a:pPr>
            <a:endParaRPr lang="en-US" sz="340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735320" y="-9525"/>
            <a:ext cx="9599295" cy="861695"/>
          </a:xfrm>
          <a:prstGeom prst="rect">
            <a:avLst/>
          </a:prstGeom>
        </p:spPr>
        <p:txBody>
          <a:bodyPr wrap="square" lIns="0" tIns="0" rIns="0" bIns="0" rtlCol="0" anchor="t">
            <a:spAutoFit/>
          </a:bodyPr>
          <a:lstStyle/>
          <a:p>
            <a:pPr algn="ctr">
              <a:lnSpc>
                <a:spcPts val="6720"/>
              </a:lnSpc>
              <a:spcBef>
                <a:spcPct val="0"/>
              </a:spcBef>
            </a:pPr>
            <a:r>
              <a:rPr lang="en-US" sz="5600" b="1" spc="110">
                <a:solidFill>
                  <a:srgbClr val="154374"/>
                </a:solidFill>
                <a:latin typeface="DejaVu Sans Bold" panose="020B0803030604020204"/>
                <a:ea typeface="DejaVu Sans Bold" panose="020B0803030604020204"/>
                <a:cs typeface="DejaVu Sans Bold" panose="020B0803030604020204"/>
                <a:sym typeface="DejaVu Sans Bold" panose="020B0803030604020204"/>
              </a:rPr>
              <a:t>Thiết kế và xây dựng</a:t>
            </a:r>
            <a:endParaRPr lang="en-US" sz="5600" b="1" spc="110">
              <a:solidFill>
                <a:srgbClr val="154374"/>
              </a:solidFill>
              <a:latin typeface="DejaVu Sans Bold" panose="020B0803030604020204"/>
              <a:ea typeface="DejaVu Sans Bold" panose="020B0803030604020204"/>
              <a:cs typeface="DejaVu Sans Bold" panose="020B0803030604020204"/>
              <a:sym typeface="DejaVu Sans Bold" panose="020B0803030604020204"/>
            </a:endParaRPr>
          </a:p>
        </p:txBody>
      </p:sp>
      <p:sp>
        <p:nvSpPr>
          <p:cNvPr id="3" name="TextBox 3"/>
          <p:cNvSpPr txBox="1"/>
          <p:nvPr/>
        </p:nvSpPr>
        <p:spPr>
          <a:xfrm>
            <a:off x="1124003" y="1429648"/>
            <a:ext cx="8419482" cy="748029"/>
          </a:xfrm>
          <a:prstGeom prst="rect">
            <a:avLst/>
          </a:prstGeom>
        </p:spPr>
        <p:txBody>
          <a:bodyPr lIns="0" tIns="0" rIns="0" bIns="0" rtlCol="0" anchor="t">
            <a:spAutoFit/>
          </a:bodyPr>
          <a:lstStyle/>
          <a:p>
            <a:pPr algn="l">
              <a:lnSpc>
                <a:spcPts val="6020"/>
              </a:lnSpc>
            </a:pPr>
            <a:r>
              <a:rPr lang="en-US" sz="4300" b="1">
                <a:solidFill>
                  <a:srgbClr val="000000"/>
                </a:solidFill>
                <a:latin typeface="DejaVu Serif Bold" panose="02060803050605020204"/>
                <a:ea typeface="DejaVu Serif Bold" panose="02060803050605020204"/>
                <a:cs typeface="DejaVu Serif Bold" panose="02060803050605020204"/>
                <a:sym typeface="DejaVu Serif Bold" panose="02060803050605020204"/>
              </a:rPr>
              <a:t>Hệ thống thú cưng</a:t>
            </a:r>
            <a:endParaRPr lang="en-US" sz="4300" b="1">
              <a:solidFill>
                <a:srgbClr val="000000"/>
              </a:solidFill>
              <a:latin typeface="DejaVu Serif Bold" panose="02060803050605020204"/>
              <a:ea typeface="DejaVu Serif Bold" panose="02060803050605020204"/>
              <a:cs typeface="DejaVu Serif Bold" panose="02060803050605020204"/>
              <a:sym typeface="DejaVu Serif Bold" panose="02060803050605020204"/>
            </a:endParaRPr>
          </a:p>
        </p:txBody>
      </p:sp>
      <p:graphicFrame>
        <p:nvGraphicFramePr>
          <p:cNvPr id="6" name="Table 5"/>
          <p:cNvGraphicFramePr/>
          <p:nvPr/>
        </p:nvGraphicFramePr>
        <p:xfrm>
          <a:off x="2241550" y="2348763"/>
          <a:ext cx="15621000" cy="6638290"/>
        </p:xfrm>
        <a:graphic>
          <a:graphicData uri="http://schemas.openxmlformats.org/drawingml/2006/table">
            <a:tbl>
              <a:tblPr/>
              <a:tblGrid>
                <a:gridCol w="3124200"/>
                <a:gridCol w="3124200"/>
                <a:gridCol w="3124200"/>
                <a:gridCol w="3124200"/>
                <a:gridCol w="3124200"/>
              </a:tblGrid>
              <a:tr h="534035">
                <a:tc>
                  <a:txBody>
                    <a:bodyPr/>
                    <a:lstStyle/>
                    <a:p>
                      <a:r>
                        <a:rPr sz="2500" b="1" dirty="0" err="1"/>
                        <a:t>Tên</a:t>
                      </a:r>
                      <a:endParaRPr sz="2500" b="1" dirty="0"/>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c>
                  <a:txBody>
                    <a:bodyPr/>
                    <a:lstStyle/>
                    <a:p>
                      <a:r>
                        <a:rPr sz="2500" b="1"/>
                        <a:t>Độ hiếm</a:t>
                      </a:r>
                      <a:endParaRPr sz="2500" b="1"/>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c>
                  <a:txBody>
                    <a:bodyPr/>
                    <a:lstStyle/>
                    <a:p>
                      <a:r>
                        <a:rPr sz="2500" b="1"/>
                        <a:t>Sức tấn công</a:t>
                      </a:r>
                      <a:endParaRPr sz="2500" b="1"/>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c>
                  <a:txBody>
                    <a:bodyPr/>
                    <a:lstStyle/>
                    <a:p>
                      <a:r>
                        <a:rPr sz="2500" b="1"/>
                        <a:t>Tỉ lệ nhận được</a:t>
                      </a:r>
                      <a:endParaRPr sz="2500" b="1"/>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c>
                  <a:txBody>
                    <a:bodyPr/>
                    <a:lstStyle/>
                    <a:p>
                      <a:r>
                        <a:rPr sz="2500" b="1"/>
                        <a:t>Thuộc về trứng</a:t>
                      </a:r>
                      <a:endParaRPr sz="2500" b="1"/>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r>
              <a:tr h="534035">
                <a:tc>
                  <a:txBody>
                    <a:bodyPr/>
                    <a:lstStyle/>
                    <a:p>
                      <a:r>
                        <a:rPr sz="2500" dirty="0" err="1"/>
                        <a:t>Chó</a:t>
                      </a:r>
                      <a:r>
                        <a:rPr sz="2500" dirty="0"/>
                        <a:t> (Dog)</a:t>
                      </a:r>
                      <a:endParaRPr sz="2500" dirty="0"/>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c>
                  <a:txBody>
                    <a:bodyPr/>
                    <a:lstStyle/>
                    <a:p>
                      <a:r>
                        <a:rPr sz="2500">
                          <a:solidFill>
                            <a:srgbClr val="00FF00"/>
                          </a:solidFill>
                        </a:rPr>
                        <a:t>Common</a:t>
                      </a:r>
                      <a:endParaRPr sz="2500">
                        <a:solidFill>
                          <a:srgbClr val="00FF00"/>
                        </a:solidFill>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c>
                  <a:txBody>
                    <a:bodyPr/>
                    <a:lstStyle/>
                    <a:p>
                      <a:r>
                        <a:rPr sz="2500"/>
                        <a:t>5</a:t>
                      </a:r>
                      <a:endParaRPr sz="2500"/>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c>
                  <a:txBody>
                    <a:bodyPr/>
                    <a:lstStyle/>
                    <a:p>
                      <a:r>
                        <a:rPr sz="2500"/>
                        <a:t>45%</a:t>
                      </a:r>
                      <a:endParaRPr sz="2500"/>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c>
                  <a:txBody>
                    <a:bodyPr/>
                    <a:lstStyle/>
                    <a:p>
                      <a:r>
                        <a:rPr sz="2500"/>
                        <a:t>Trứng màn 1</a:t>
                      </a:r>
                      <a:endParaRPr sz="2500"/>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r>
              <a:tr h="534035">
                <a:tc>
                  <a:txBody>
                    <a:bodyPr/>
                    <a:lstStyle/>
                    <a:p>
                      <a:r>
                        <a:rPr sz="2500" dirty="0" err="1"/>
                        <a:t>Mèo</a:t>
                      </a:r>
                      <a:r>
                        <a:rPr sz="2500" dirty="0"/>
                        <a:t> (Cat)</a:t>
                      </a:r>
                      <a:endParaRPr sz="2500" dirty="0"/>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c>
                  <a:txBody>
                    <a:bodyPr/>
                    <a:lstStyle/>
                    <a:p>
                      <a:r>
                        <a:rPr sz="2500">
                          <a:solidFill>
                            <a:srgbClr val="00FF00"/>
                          </a:solidFill>
                        </a:rPr>
                        <a:t>Common</a:t>
                      </a:r>
                      <a:endParaRPr sz="2500">
                        <a:solidFill>
                          <a:srgbClr val="00FF00"/>
                        </a:solidFill>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c>
                  <a:txBody>
                    <a:bodyPr/>
                    <a:lstStyle/>
                    <a:p>
                      <a:r>
                        <a:rPr sz="2500"/>
                        <a:t>7</a:t>
                      </a:r>
                      <a:endParaRPr sz="2500"/>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c>
                  <a:txBody>
                    <a:bodyPr/>
                    <a:lstStyle/>
                    <a:p>
                      <a:r>
                        <a:rPr sz="2500"/>
                        <a:t>35%</a:t>
                      </a:r>
                      <a:endParaRPr sz="2500"/>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c>
                  <a:txBody>
                    <a:bodyPr/>
                    <a:lstStyle/>
                    <a:p>
                      <a:r>
                        <a:rPr sz="2500"/>
                        <a:t>Trứng màn 1</a:t>
                      </a:r>
                      <a:endParaRPr sz="2500"/>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r>
              <a:tr h="915670">
                <a:tc>
                  <a:txBody>
                    <a:bodyPr/>
                    <a:lstStyle/>
                    <a:p>
                      <a:pPr algn="just"/>
                      <a:r>
                        <a:rPr sz="2500" b="0" i="0" dirty="0" err="1">
                          <a:solidFill>
                            <a:srgbClr val="000000"/>
                          </a:solidFill>
                        </a:rPr>
                        <a:t>Chó</a:t>
                      </a:r>
                      <a:r>
                        <a:rPr sz="2500" b="0" i="0" dirty="0">
                          <a:solidFill>
                            <a:srgbClr val="000000"/>
                          </a:solidFill>
                        </a:rPr>
                        <a:t> Husky (Husky) </a:t>
                      </a:r>
                      <a:endParaRPr sz="2500" b="0" i="0" dirty="0">
                        <a:solidFill>
                          <a:srgbClr val="000000"/>
                        </a:solidFill>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c>
                  <a:txBody>
                    <a:bodyPr/>
                    <a:lstStyle/>
                    <a:p>
                      <a:pPr algn="just"/>
                      <a:r>
                        <a:rPr sz="2500" b="0" i="0" dirty="0">
                          <a:solidFill>
                            <a:srgbClr val="0000FF"/>
                          </a:solidFill>
                        </a:rPr>
                        <a:t>Rare</a:t>
                      </a:r>
                      <a:r>
                        <a:rPr sz="2500" b="0" i="0" dirty="0">
                          <a:solidFill>
                            <a:srgbClr val="9900FF"/>
                          </a:solidFill>
                        </a:rPr>
                        <a:t> </a:t>
                      </a:r>
                      <a:endParaRPr sz="2500" b="0" i="0" dirty="0">
                        <a:solidFill>
                          <a:srgbClr val="9900FF"/>
                        </a:solidFill>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c>
                  <a:txBody>
                    <a:bodyPr/>
                    <a:lstStyle/>
                    <a:p>
                      <a:r>
                        <a:rPr sz="2500"/>
                        <a:t>10</a:t>
                      </a:r>
                      <a:endParaRPr sz="2500"/>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c>
                  <a:txBody>
                    <a:bodyPr/>
                    <a:lstStyle/>
                    <a:p>
                      <a:r>
                        <a:rPr sz="2500"/>
                        <a:t>20%</a:t>
                      </a:r>
                      <a:endParaRPr sz="2500"/>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c>
                  <a:txBody>
                    <a:bodyPr/>
                    <a:lstStyle/>
                    <a:p>
                      <a:r>
                        <a:rPr sz="2500"/>
                        <a:t>Trứng màn 1</a:t>
                      </a:r>
                      <a:endParaRPr sz="2500"/>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r>
              <a:tr h="915670">
                <a:tc>
                  <a:txBody>
                    <a:bodyPr/>
                    <a:lstStyle/>
                    <a:p>
                      <a:pPr algn="just"/>
                      <a:r>
                        <a:rPr sz="2500" b="0" i="0">
                          <a:solidFill>
                            <a:srgbClr val="000000"/>
                          </a:solidFill>
                        </a:rPr>
                        <a:t>Chó Husky (Husky) </a:t>
                      </a:r>
                      <a:endParaRPr sz="2500" b="0" i="0">
                        <a:solidFill>
                          <a:srgbClr val="000000"/>
                        </a:solidFill>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c>
                  <a:txBody>
                    <a:bodyPr/>
                    <a:lstStyle/>
                    <a:p>
                      <a:pPr algn="just"/>
                      <a:r>
                        <a:rPr sz="2500" b="0" i="0" dirty="0">
                          <a:solidFill>
                            <a:srgbClr val="0000FF"/>
                          </a:solidFill>
                        </a:rPr>
                        <a:t>Rare</a:t>
                      </a:r>
                      <a:r>
                        <a:rPr sz="2500" b="0" i="0" dirty="0">
                          <a:solidFill>
                            <a:srgbClr val="9900FF"/>
                          </a:solidFill>
                        </a:rPr>
                        <a:t> </a:t>
                      </a:r>
                      <a:endParaRPr sz="2500" b="0" i="0" dirty="0">
                        <a:solidFill>
                          <a:srgbClr val="9900FF"/>
                        </a:solidFill>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c>
                  <a:txBody>
                    <a:bodyPr/>
                    <a:lstStyle/>
                    <a:p>
                      <a:r>
                        <a:rPr sz="2500"/>
                        <a:t>10</a:t>
                      </a:r>
                      <a:endParaRPr sz="2500"/>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c>
                  <a:txBody>
                    <a:bodyPr/>
                    <a:lstStyle/>
                    <a:p>
                      <a:r>
                        <a:rPr sz="2500"/>
                        <a:t>50%</a:t>
                      </a:r>
                      <a:endParaRPr sz="2500"/>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c>
                  <a:txBody>
                    <a:bodyPr/>
                    <a:lstStyle/>
                    <a:p>
                      <a:r>
                        <a:rPr sz="2500"/>
                        <a:t>Trứng màn 2</a:t>
                      </a:r>
                      <a:endParaRPr sz="2500"/>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r>
              <a:tr h="534035">
                <a:tc>
                  <a:txBody>
                    <a:bodyPr/>
                    <a:lstStyle/>
                    <a:p>
                      <a:r>
                        <a:rPr sz="2500"/>
                        <a:t>Thỏ (Rabbit)</a:t>
                      </a:r>
                      <a:endParaRPr sz="2500"/>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c>
                  <a:txBody>
                    <a:bodyPr/>
                    <a:lstStyle/>
                    <a:p>
                      <a:r>
                        <a:rPr sz="2500">
                          <a:solidFill>
                            <a:srgbClr val="0000FF"/>
                          </a:solidFill>
                        </a:rPr>
                        <a:t>Rare</a:t>
                      </a:r>
                      <a:endParaRPr sz="2500">
                        <a:solidFill>
                          <a:srgbClr val="0000FF"/>
                        </a:solidFill>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c>
                  <a:txBody>
                    <a:bodyPr/>
                    <a:lstStyle/>
                    <a:p>
                      <a:r>
                        <a:rPr sz="2500" dirty="0"/>
                        <a:t>15</a:t>
                      </a:r>
                      <a:endParaRPr sz="2500" dirty="0"/>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c>
                  <a:txBody>
                    <a:bodyPr/>
                    <a:lstStyle/>
                    <a:p>
                      <a:r>
                        <a:rPr sz="2500"/>
                        <a:t>40%</a:t>
                      </a:r>
                      <a:endParaRPr sz="2500"/>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c>
                  <a:txBody>
                    <a:bodyPr/>
                    <a:lstStyle/>
                    <a:p>
                      <a:r>
                        <a:rPr sz="2500"/>
                        <a:t>Trứng màn 2</a:t>
                      </a:r>
                      <a:endParaRPr sz="2500"/>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r>
              <a:tr h="534035">
                <a:tc>
                  <a:txBody>
                    <a:bodyPr/>
                    <a:lstStyle/>
                    <a:p>
                      <a:r>
                        <a:rPr sz="2500"/>
                        <a:t>Khỉ (Monkey)</a:t>
                      </a:r>
                      <a:endParaRPr sz="2500"/>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c>
                  <a:txBody>
                    <a:bodyPr/>
                    <a:lstStyle/>
                    <a:p>
                      <a:r>
                        <a:rPr sz="2500">
                          <a:solidFill>
                            <a:srgbClr val="9900FF"/>
                          </a:solidFill>
                        </a:rPr>
                        <a:t>Epic</a:t>
                      </a:r>
                      <a:endParaRPr sz="2500">
                        <a:solidFill>
                          <a:srgbClr val="9900FF"/>
                        </a:solidFill>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c>
                  <a:txBody>
                    <a:bodyPr/>
                    <a:lstStyle/>
                    <a:p>
                      <a:r>
                        <a:rPr sz="2500" dirty="0"/>
                        <a:t>25</a:t>
                      </a:r>
                      <a:endParaRPr sz="2500" dirty="0"/>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c>
                  <a:txBody>
                    <a:bodyPr/>
                    <a:lstStyle/>
                    <a:p>
                      <a:r>
                        <a:rPr sz="2500" dirty="0"/>
                        <a:t>10%</a:t>
                      </a:r>
                      <a:endParaRPr sz="2500" dirty="0"/>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c>
                  <a:txBody>
                    <a:bodyPr/>
                    <a:lstStyle/>
                    <a:p>
                      <a:r>
                        <a:rPr sz="2500"/>
                        <a:t>Trứng màn 2</a:t>
                      </a:r>
                      <a:endParaRPr sz="2500"/>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r>
              <a:tr h="534670">
                <a:tc>
                  <a:txBody>
                    <a:bodyPr/>
                    <a:lstStyle/>
                    <a:p>
                      <a:r>
                        <a:rPr sz="2500"/>
                        <a:t>Bọ rùa (Ladybug)</a:t>
                      </a:r>
                      <a:endParaRPr sz="2500"/>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c>
                  <a:txBody>
                    <a:bodyPr/>
                    <a:lstStyle/>
                    <a:p>
                      <a:r>
                        <a:rPr sz="2500">
                          <a:solidFill>
                            <a:srgbClr val="00FF00"/>
                          </a:solidFill>
                        </a:rPr>
                        <a:t>Common</a:t>
                      </a:r>
                      <a:endParaRPr sz="2500">
                        <a:solidFill>
                          <a:srgbClr val="00FF00"/>
                        </a:solidFill>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c>
                  <a:txBody>
                    <a:bodyPr/>
                    <a:lstStyle/>
                    <a:p>
                      <a:r>
                        <a:rPr sz="2500"/>
                        <a:t>13</a:t>
                      </a:r>
                      <a:endParaRPr sz="2500"/>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c>
                  <a:txBody>
                    <a:bodyPr/>
                    <a:lstStyle/>
                    <a:p>
                      <a:r>
                        <a:rPr sz="2500" dirty="0"/>
                        <a:t>50%</a:t>
                      </a:r>
                      <a:endParaRPr sz="2500" dirty="0"/>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c>
                  <a:txBody>
                    <a:bodyPr/>
                    <a:lstStyle/>
                    <a:p>
                      <a:r>
                        <a:rPr sz="2500"/>
                        <a:t>Trứng màn 3</a:t>
                      </a:r>
                      <a:endParaRPr sz="2500"/>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r>
              <a:tr h="534035">
                <a:tc>
                  <a:txBody>
                    <a:bodyPr/>
                    <a:lstStyle/>
                    <a:p>
                      <a:r>
                        <a:rPr sz="2500"/>
                        <a:t>Bò sữa (Cow)</a:t>
                      </a:r>
                      <a:endParaRPr sz="2500"/>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c>
                  <a:txBody>
                    <a:bodyPr/>
                    <a:lstStyle/>
                    <a:p>
                      <a:r>
                        <a:rPr sz="2500">
                          <a:solidFill>
                            <a:srgbClr val="0000FF"/>
                          </a:solidFill>
                        </a:rPr>
                        <a:t>Rare</a:t>
                      </a:r>
                      <a:endParaRPr sz="2500">
                        <a:solidFill>
                          <a:srgbClr val="0000FF"/>
                        </a:solidFill>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c>
                  <a:txBody>
                    <a:bodyPr/>
                    <a:lstStyle/>
                    <a:p>
                      <a:r>
                        <a:rPr sz="2500"/>
                        <a:t>18</a:t>
                      </a:r>
                      <a:endParaRPr sz="2500"/>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c>
                  <a:txBody>
                    <a:bodyPr/>
                    <a:lstStyle/>
                    <a:p>
                      <a:r>
                        <a:rPr sz="2500" dirty="0"/>
                        <a:t>30%</a:t>
                      </a:r>
                      <a:endParaRPr sz="2500" dirty="0"/>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c>
                  <a:txBody>
                    <a:bodyPr/>
                    <a:lstStyle/>
                    <a:p>
                      <a:r>
                        <a:rPr sz="2500" dirty="0" err="1"/>
                        <a:t>Trứng</a:t>
                      </a:r>
                      <a:r>
                        <a:rPr sz="2500" dirty="0"/>
                        <a:t> </a:t>
                      </a:r>
                      <a:r>
                        <a:rPr sz="2500" dirty="0" err="1"/>
                        <a:t>màn</a:t>
                      </a:r>
                      <a:r>
                        <a:rPr sz="2500" dirty="0"/>
                        <a:t> 3</a:t>
                      </a:r>
                      <a:endParaRPr sz="2500" dirty="0"/>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r>
              <a:tr h="534035">
                <a:tc>
                  <a:txBody>
                    <a:bodyPr/>
                    <a:lstStyle/>
                    <a:p>
                      <a:r>
                        <a:rPr sz="2500"/>
                        <a:t>Khỉ (Monkey)</a:t>
                      </a:r>
                      <a:endParaRPr sz="2500"/>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c>
                  <a:txBody>
                    <a:bodyPr/>
                    <a:lstStyle/>
                    <a:p>
                      <a:r>
                        <a:rPr sz="2500">
                          <a:solidFill>
                            <a:srgbClr val="9900FF"/>
                          </a:solidFill>
                        </a:rPr>
                        <a:t>Epic</a:t>
                      </a:r>
                      <a:endParaRPr sz="2500">
                        <a:solidFill>
                          <a:srgbClr val="9900FF"/>
                        </a:solidFill>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c>
                  <a:txBody>
                    <a:bodyPr/>
                    <a:lstStyle/>
                    <a:p>
                      <a:r>
                        <a:rPr sz="2500"/>
                        <a:t>25</a:t>
                      </a:r>
                      <a:endParaRPr sz="2500"/>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c>
                  <a:txBody>
                    <a:bodyPr/>
                    <a:lstStyle/>
                    <a:p>
                      <a:r>
                        <a:rPr sz="2500"/>
                        <a:t>18%</a:t>
                      </a:r>
                      <a:endParaRPr sz="2500"/>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c>
                  <a:txBody>
                    <a:bodyPr/>
                    <a:lstStyle/>
                    <a:p>
                      <a:r>
                        <a:rPr sz="2500" dirty="0" err="1"/>
                        <a:t>Trứng</a:t>
                      </a:r>
                      <a:r>
                        <a:rPr sz="2500" dirty="0"/>
                        <a:t> </a:t>
                      </a:r>
                      <a:r>
                        <a:rPr sz="2500" dirty="0" err="1"/>
                        <a:t>màn</a:t>
                      </a:r>
                      <a:r>
                        <a:rPr sz="2500" dirty="0"/>
                        <a:t> 3</a:t>
                      </a:r>
                      <a:endParaRPr sz="2500" dirty="0"/>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r>
              <a:tr h="534035">
                <a:tc>
                  <a:txBody>
                    <a:bodyPr/>
                    <a:lstStyle/>
                    <a:p>
                      <a:r>
                        <a:rPr sz="2500"/>
                        <a:t>Vẹt (Parrot)</a:t>
                      </a:r>
                      <a:endParaRPr sz="2500"/>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c>
                  <a:txBody>
                    <a:bodyPr/>
                    <a:lstStyle/>
                    <a:p>
                      <a:r>
                        <a:rPr sz="2500">
                          <a:solidFill>
                            <a:srgbClr val="FF9900"/>
                          </a:solidFill>
                        </a:rPr>
                        <a:t>Legendary</a:t>
                      </a:r>
                      <a:endParaRPr sz="2500">
                        <a:solidFill>
                          <a:srgbClr val="FF9900"/>
                        </a:solidFill>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c>
                  <a:txBody>
                    <a:bodyPr/>
                    <a:lstStyle/>
                    <a:p>
                      <a:r>
                        <a:rPr sz="2500"/>
                        <a:t>50</a:t>
                      </a:r>
                      <a:endParaRPr sz="2500"/>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c>
                  <a:txBody>
                    <a:bodyPr/>
                    <a:lstStyle/>
                    <a:p>
                      <a:r>
                        <a:rPr sz="2500"/>
                        <a:t>2%</a:t>
                      </a:r>
                      <a:endParaRPr sz="2500"/>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c>
                  <a:txBody>
                    <a:bodyPr/>
                    <a:lstStyle/>
                    <a:p>
                      <a:r>
                        <a:rPr sz="2500" dirty="0" err="1"/>
                        <a:t>Trứng</a:t>
                      </a:r>
                      <a:r>
                        <a:rPr sz="2500" dirty="0"/>
                        <a:t> </a:t>
                      </a:r>
                      <a:r>
                        <a:rPr sz="2500" dirty="0" err="1"/>
                        <a:t>màn</a:t>
                      </a:r>
                      <a:r>
                        <a:rPr sz="2500" dirty="0"/>
                        <a:t> 3</a:t>
                      </a:r>
                      <a:endParaRPr sz="2500" dirty="0"/>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37236" y="2844428"/>
            <a:ext cx="11612500" cy="1823123"/>
          </a:xfrm>
          <a:custGeom>
            <a:avLst/>
            <a:gdLst/>
            <a:ahLst/>
            <a:cxnLst/>
            <a:rect l="l" t="t" r="r" b="b"/>
            <a:pathLst>
              <a:path w="11612500" h="1823123">
                <a:moveTo>
                  <a:pt x="0" y="0"/>
                </a:moveTo>
                <a:lnTo>
                  <a:pt x="11612499" y="0"/>
                </a:lnTo>
                <a:lnTo>
                  <a:pt x="11612499" y="1823123"/>
                </a:lnTo>
                <a:lnTo>
                  <a:pt x="0" y="1823123"/>
                </a:lnTo>
                <a:lnTo>
                  <a:pt x="0" y="0"/>
                </a:lnTo>
                <a:close/>
              </a:path>
            </a:pathLst>
          </a:custGeom>
          <a:blipFill>
            <a:blip r:embed="rId1"/>
            <a:stretch>
              <a:fillRect/>
            </a:stretch>
          </a:blipFill>
        </p:spPr>
        <p:txBody>
          <a:bodyPr/>
          <a:lstStyle/>
          <a:p>
            <a:endParaRPr lang="en-US"/>
          </a:p>
        </p:txBody>
      </p:sp>
      <p:sp>
        <p:nvSpPr>
          <p:cNvPr id="3" name="Freeform 3"/>
          <p:cNvSpPr/>
          <p:nvPr/>
        </p:nvSpPr>
        <p:spPr>
          <a:xfrm>
            <a:off x="3737236" y="5782310"/>
            <a:ext cx="11612500" cy="1862756"/>
          </a:xfrm>
          <a:custGeom>
            <a:avLst/>
            <a:gdLst/>
            <a:ahLst/>
            <a:cxnLst/>
            <a:rect l="l" t="t" r="r" b="b"/>
            <a:pathLst>
              <a:path w="11612500" h="1862756">
                <a:moveTo>
                  <a:pt x="0" y="0"/>
                </a:moveTo>
                <a:lnTo>
                  <a:pt x="11612499" y="0"/>
                </a:lnTo>
                <a:lnTo>
                  <a:pt x="11612499" y="1862755"/>
                </a:lnTo>
                <a:lnTo>
                  <a:pt x="0" y="1862755"/>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5735320" y="-9525"/>
            <a:ext cx="9828530" cy="861695"/>
          </a:xfrm>
          <a:prstGeom prst="rect">
            <a:avLst/>
          </a:prstGeom>
        </p:spPr>
        <p:txBody>
          <a:bodyPr wrap="square" lIns="0" tIns="0" rIns="0" bIns="0" rtlCol="0" anchor="t">
            <a:spAutoFit/>
          </a:bodyPr>
          <a:lstStyle/>
          <a:p>
            <a:pPr algn="ctr">
              <a:lnSpc>
                <a:spcPts val="6720"/>
              </a:lnSpc>
              <a:spcBef>
                <a:spcPct val="0"/>
              </a:spcBef>
            </a:pPr>
            <a:r>
              <a:rPr lang="en-US" sz="5600" b="1" spc="110">
                <a:solidFill>
                  <a:srgbClr val="154374"/>
                </a:solidFill>
                <a:latin typeface="DejaVu Sans Bold" panose="020B0803030604020204"/>
                <a:ea typeface="DejaVu Sans Bold" panose="020B0803030604020204"/>
                <a:cs typeface="DejaVu Sans Bold" panose="020B0803030604020204"/>
                <a:sym typeface="DejaVu Sans Bold" panose="020B0803030604020204"/>
              </a:rPr>
              <a:t>Thiết kế và xây dựng</a:t>
            </a:r>
            <a:endParaRPr lang="en-US" sz="5600" b="1" spc="110">
              <a:solidFill>
                <a:srgbClr val="154374"/>
              </a:solidFill>
              <a:latin typeface="DejaVu Sans Bold" panose="020B0803030604020204"/>
              <a:ea typeface="DejaVu Sans Bold" panose="020B0803030604020204"/>
              <a:cs typeface="DejaVu Sans Bold" panose="020B0803030604020204"/>
              <a:sym typeface="DejaVu Sans Bold" panose="020B0803030604020204"/>
            </a:endParaRPr>
          </a:p>
        </p:txBody>
      </p:sp>
      <p:sp>
        <p:nvSpPr>
          <p:cNvPr id="5" name="TextBox 5"/>
          <p:cNvSpPr txBox="1"/>
          <p:nvPr/>
        </p:nvSpPr>
        <p:spPr>
          <a:xfrm>
            <a:off x="1124003" y="1429648"/>
            <a:ext cx="5902233" cy="748029"/>
          </a:xfrm>
          <a:prstGeom prst="rect">
            <a:avLst/>
          </a:prstGeom>
        </p:spPr>
        <p:txBody>
          <a:bodyPr lIns="0" tIns="0" rIns="0" bIns="0" rtlCol="0" anchor="t">
            <a:spAutoFit/>
          </a:bodyPr>
          <a:lstStyle/>
          <a:p>
            <a:pPr algn="l">
              <a:lnSpc>
                <a:spcPts val="6020"/>
              </a:lnSpc>
            </a:pPr>
            <a:r>
              <a:rPr lang="en-US" sz="4300" b="1">
                <a:solidFill>
                  <a:srgbClr val="000000"/>
                </a:solidFill>
                <a:latin typeface="DejaVu Serif Bold" panose="02060803050605020204"/>
                <a:ea typeface="DejaVu Serif Bold" panose="02060803050605020204"/>
                <a:cs typeface="DejaVu Serif Bold" panose="02060803050605020204"/>
                <a:sym typeface="DejaVu Serif Bold" panose="02060803050605020204"/>
              </a:rPr>
              <a:t>Hệ thống thú cưng</a:t>
            </a:r>
            <a:endParaRPr lang="en-US" sz="4300" b="1">
              <a:solidFill>
                <a:srgbClr val="000000"/>
              </a:solidFill>
              <a:latin typeface="DejaVu Serif Bold" panose="02060803050605020204"/>
              <a:ea typeface="DejaVu Serif Bold" panose="02060803050605020204"/>
              <a:cs typeface="DejaVu Serif Bold" panose="02060803050605020204"/>
              <a:sym typeface="DejaVu Serif Bold" panose="02060803050605020204"/>
            </a:endParaRPr>
          </a:p>
        </p:txBody>
      </p:sp>
      <p:sp>
        <p:nvSpPr>
          <p:cNvPr id="6" name="TextBox 6"/>
          <p:cNvSpPr txBox="1"/>
          <p:nvPr/>
        </p:nvSpPr>
        <p:spPr>
          <a:xfrm>
            <a:off x="7391264" y="4972050"/>
            <a:ext cx="4304444" cy="448310"/>
          </a:xfrm>
          <a:prstGeom prst="rect">
            <a:avLst/>
          </a:prstGeom>
        </p:spPr>
        <p:txBody>
          <a:bodyPr lIns="0" tIns="0" rIns="0" bIns="0" rtlCol="0" anchor="t">
            <a:spAutoFit/>
          </a:bodyPr>
          <a:lstStyle/>
          <a:p>
            <a:pPr algn="just">
              <a:lnSpc>
                <a:spcPts val="3640"/>
              </a:lnSpc>
            </a:pPr>
            <a:r>
              <a:rPr lang="en-US" sz="2600" i="1">
                <a:solidFill>
                  <a:srgbClr val="000000"/>
                </a:solidFill>
                <a:latin typeface="Noto Serif Display Italics" panose="02020502080505090204"/>
                <a:ea typeface="Noto Serif Display Italics" panose="02020502080505090204"/>
                <a:cs typeface="Noto Serif Display Italics" panose="02020502080505090204"/>
                <a:sym typeface="Noto Serif Display Italics" panose="02020502080505090204"/>
              </a:rPr>
              <a:t>Thú cưng cấp Nguyên mẫu</a:t>
            </a:r>
            <a:endParaRPr lang="en-US" sz="2600" i="1">
              <a:solidFill>
                <a:srgbClr val="000000"/>
              </a:solidFill>
              <a:latin typeface="Noto Serif Display Italics" panose="02020502080505090204"/>
              <a:ea typeface="Noto Serif Display Italics" panose="02020502080505090204"/>
              <a:cs typeface="Noto Serif Display Italics" panose="02020502080505090204"/>
              <a:sym typeface="Noto Serif Display Italics" panose="02020502080505090204"/>
            </a:endParaRPr>
          </a:p>
        </p:txBody>
      </p:sp>
      <p:sp>
        <p:nvSpPr>
          <p:cNvPr id="7" name="TextBox 7"/>
          <p:cNvSpPr txBox="1"/>
          <p:nvPr/>
        </p:nvSpPr>
        <p:spPr>
          <a:xfrm>
            <a:off x="8071105" y="7751944"/>
            <a:ext cx="2944761" cy="448310"/>
          </a:xfrm>
          <a:prstGeom prst="rect">
            <a:avLst/>
          </a:prstGeom>
        </p:spPr>
        <p:txBody>
          <a:bodyPr lIns="0" tIns="0" rIns="0" bIns="0" rtlCol="0" anchor="t">
            <a:spAutoFit/>
          </a:bodyPr>
          <a:lstStyle/>
          <a:p>
            <a:pPr algn="just">
              <a:lnSpc>
                <a:spcPts val="3640"/>
              </a:lnSpc>
            </a:pPr>
            <a:r>
              <a:rPr lang="en-US" sz="2600" i="1">
                <a:solidFill>
                  <a:srgbClr val="000000"/>
                </a:solidFill>
                <a:latin typeface="Noto Serif Display Italics" panose="02020502080505090204"/>
                <a:ea typeface="Noto Serif Display Italics" panose="02020502080505090204"/>
                <a:cs typeface="Noto Serif Display Italics" panose="02020502080505090204"/>
                <a:sym typeface="Noto Serif Display Italics" panose="02020502080505090204"/>
              </a:rPr>
              <a:t>Thú cưng cấp Vàng</a:t>
            </a:r>
            <a:endParaRPr lang="en-US" sz="2600" i="1">
              <a:solidFill>
                <a:srgbClr val="000000"/>
              </a:solidFill>
              <a:latin typeface="Noto Serif Display Italics" panose="02020502080505090204"/>
              <a:ea typeface="Noto Serif Display Italics" panose="02020502080505090204"/>
              <a:cs typeface="Noto Serif Display Italics" panose="02020502080505090204"/>
              <a:sym typeface="Noto Serif Display Italics" panose="020205020805050902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735320" y="-9525"/>
            <a:ext cx="10520680" cy="861695"/>
          </a:xfrm>
          <a:prstGeom prst="rect">
            <a:avLst/>
          </a:prstGeom>
        </p:spPr>
        <p:txBody>
          <a:bodyPr wrap="square" lIns="0" tIns="0" rIns="0" bIns="0" rtlCol="0" anchor="t">
            <a:spAutoFit/>
          </a:bodyPr>
          <a:lstStyle/>
          <a:p>
            <a:pPr algn="ctr">
              <a:lnSpc>
                <a:spcPts val="6720"/>
              </a:lnSpc>
              <a:spcBef>
                <a:spcPct val="0"/>
              </a:spcBef>
            </a:pPr>
            <a:r>
              <a:rPr lang="en-US" sz="5600" b="1" spc="110">
                <a:solidFill>
                  <a:srgbClr val="154374"/>
                </a:solidFill>
                <a:latin typeface="DejaVu Sans Bold" panose="020B0803030604020204"/>
                <a:ea typeface="DejaVu Sans Bold" panose="020B0803030604020204"/>
                <a:cs typeface="DejaVu Sans Bold" panose="020B0803030604020204"/>
                <a:sym typeface="DejaVu Sans Bold" panose="020B0803030604020204"/>
              </a:rPr>
              <a:t>Thiết kế và xây dựng</a:t>
            </a:r>
            <a:endParaRPr lang="en-US" sz="5600" b="1" spc="110">
              <a:solidFill>
                <a:srgbClr val="154374"/>
              </a:solidFill>
              <a:latin typeface="DejaVu Sans Bold" panose="020B0803030604020204"/>
              <a:ea typeface="DejaVu Sans Bold" panose="020B0803030604020204"/>
              <a:cs typeface="DejaVu Sans Bold" panose="020B0803030604020204"/>
              <a:sym typeface="DejaVu Sans Bold" panose="020B0803030604020204"/>
            </a:endParaRPr>
          </a:p>
        </p:txBody>
      </p:sp>
      <p:sp>
        <p:nvSpPr>
          <p:cNvPr id="3" name="TextBox 3"/>
          <p:cNvSpPr txBox="1"/>
          <p:nvPr/>
        </p:nvSpPr>
        <p:spPr>
          <a:xfrm>
            <a:off x="1124003" y="1429648"/>
            <a:ext cx="5902233" cy="748029"/>
          </a:xfrm>
          <a:prstGeom prst="rect">
            <a:avLst/>
          </a:prstGeom>
        </p:spPr>
        <p:txBody>
          <a:bodyPr lIns="0" tIns="0" rIns="0" bIns="0" rtlCol="0" anchor="t">
            <a:spAutoFit/>
          </a:bodyPr>
          <a:lstStyle/>
          <a:p>
            <a:pPr algn="l">
              <a:lnSpc>
                <a:spcPts val="6020"/>
              </a:lnSpc>
            </a:pPr>
            <a:r>
              <a:rPr lang="en-US" sz="4300" b="1">
                <a:solidFill>
                  <a:srgbClr val="000000"/>
                </a:solidFill>
                <a:latin typeface="DejaVu Serif Bold" panose="02060803050605020204"/>
                <a:ea typeface="DejaVu Serif Bold" panose="02060803050605020204"/>
                <a:cs typeface="DejaVu Serif Bold" panose="02060803050605020204"/>
                <a:sym typeface="DejaVu Serif Bold" panose="02060803050605020204"/>
              </a:rPr>
              <a:t>Hệ thống sách</a:t>
            </a:r>
            <a:endParaRPr lang="en-US" sz="4300" b="1">
              <a:solidFill>
                <a:srgbClr val="000000"/>
              </a:solidFill>
              <a:latin typeface="DejaVu Serif Bold" panose="02060803050605020204"/>
              <a:ea typeface="DejaVu Serif Bold" panose="02060803050605020204"/>
              <a:cs typeface="DejaVu Serif Bold" panose="02060803050605020204"/>
              <a:sym typeface="DejaVu Serif Bold" panose="02060803050605020204"/>
            </a:endParaRPr>
          </a:p>
        </p:txBody>
      </p:sp>
      <p:graphicFrame>
        <p:nvGraphicFramePr>
          <p:cNvPr id="6" name="Table 5"/>
          <p:cNvGraphicFramePr/>
          <p:nvPr>
            <p:custDataLst>
              <p:tags r:id="rId1"/>
            </p:custDataLst>
          </p:nvPr>
        </p:nvGraphicFramePr>
        <p:xfrm>
          <a:off x="1289050" y="2362200"/>
          <a:ext cx="17276445" cy="6247130"/>
        </p:xfrm>
        <a:graphic>
          <a:graphicData uri="http://schemas.openxmlformats.org/drawingml/2006/table">
            <a:tbl>
              <a:tblPr/>
              <a:tblGrid>
                <a:gridCol w="5758815"/>
                <a:gridCol w="5758815"/>
                <a:gridCol w="5758815"/>
              </a:tblGrid>
              <a:tr h="831215">
                <a:tc>
                  <a:txBody>
                    <a:bodyPr/>
                    <a:lstStyle/>
                    <a:p>
                      <a:pPr algn="l"/>
                      <a:r>
                        <a:rPr sz="2500" b="1"/>
                        <a:t>Tên</a:t>
                      </a:r>
                      <a:endParaRPr sz="2500" b="1"/>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c>
                  <a:txBody>
                    <a:bodyPr/>
                    <a:lstStyle/>
                    <a:p>
                      <a:pPr algn="l"/>
                      <a:r>
                        <a:rPr sz="2500" b="1"/>
                        <a:t>Độ hiếm</a:t>
                      </a:r>
                      <a:endParaRPr sz="2500" b="1"/>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c>
                  <a:txBody>
                    <a:bodyPr/>
                    <a:lstStyle/>
                    <a:p>
                      <a:pPr algn="l"/>
                      <a:r>
                        <a:rPr sz="2500" b="1"/>
                        <a:t>Mô tả</a:t>
                      </a:r>
                      <a:endParaRPr sz="2500" b="1"/>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r>
              <a:tr h="831850">
                <a:tc>
                  <a:txBody>
                    <a:bodyPr/>
                    <a:lstStyle/>
                    <a:p>
                      <a:pPr algn="l"/>
                      <a:r>
                        <a:rPr sz="2500"/>
                        <a:t>Sách tiền I</a:t>
                      </a:r>
                      <a:endParaRPr sz="2500"/>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c>
                  <a:txBody>
                    <a:bodyPr/>
                    <a:lstStyle/>
                    <a:p>
                      <a:pPr algn="l"/>
                      <a:r>
                        <a:rPr sz="2500">
                          <a:solidFill>
                            <a:srgbClr val="00FF00"/>
                          </a:solidFill>
                        </a:rPr>
                        <a:t>Common</a:t>
                      </a:r>
                      <a:endParaRPr sz="2500">
                        <a:solidFill>
                          <a:srgbClr val="00FF00"/>
                        </a:solidFill>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c>
                  <a:txBody>
                    <a:bodyPr/>
                    <a:lstStyle/>
                    <a:p>
                      <a:pPr algn="l"/>
                      <a:r>
                        <a:rPr sz="2500"/>
                        <a:t>Số tiền kiếm được + 30%</a:t>
                      </a:r>
                      <a:endParaRPr sz="2500"/>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r>
              <a:tr h="831215">
                <a:tc>
                  <a:txBody>
                    <a:bodyPr/>
                    <a:lstStyle/>
                    <a:p>
                      <a:pPr algn="l"/>
                      <a:r>
                        <a:rPr sz="2500"/>
                        <a:t>Sách tiền II</a:t>
                      </a:r>
                      <a:endParaRPr sz="2500"/>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c>
                  <a:txBody>
                    <a:bodyPr/>
                    <a:lstStyle/>
                    <a:p>
                      <a:pPr algn="l"/>
                      <a:r>
                        <a:rPr sz="2500">
                          <a:solidFill>
                            <a:srgbClr val="0000FF"/>
                          </a:solidFill>
                        </a:rPr>
                        <a:t>Rare</a:t>
                      </a:r>
                      <a:endParaRPr sz="2500">
                        <a:solidFill>
                          <a:srgbClr val="0000FF"/>
                        </a:solidFill>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c>
                  <a:txBody>
                    <a:bodyPr/>
                    <a:lstStyle/>
                    <a:p>
                      <a:pPr algn="l"/>
                      <a:r>
                        <a:rPr sz="2500"/>
                        <a:t>Số tiền kiếm được + 60%</a:t>
                      </a:r>
                      <a:endParaRPr sz="2500"/>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r>
              <a:tr h="1258570">
                <a:tc>
                  <a:txBody>
                    <a:bodyPr/>
                    <a:lstStyle/>
                    <a:p>
                      <a:pPr algn="l"/>
                      <a:r>
                        <a:rPr sz="2500"/>
                        <a:t>Sách tấn công I</a:t>
                      </a:r>
                      <a:endParaRPr sz="2500"/>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c>
                  <a:txBody>
                    <a:bodyPr/>
                    <a:lstStyle/>
                    <a:p>
                      <a:pPr algn="l"/>
                      <a:r>
                        <a:rPr sz="2500">
                          <a:solidFill>
                            <a:srgbClr val="00FF00"/>
                          </a:solidFill>
                        </a:rPr>
                        <a:t>Common</a:t>
                      </a:r>
                      <a:endParaRPr sz="2500">
                        <a:solidFill>
                          <a:srgbClr val="00FF00"/>
                        </a:solidFill>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c>
                  <a:txBody>
                    <a:bodyPr/>
                    <a:lstStyle/>
                    <a:p>
                      <a:pPr algn="l"/>
                      <a:r>
                        <a:rPr sz="2500"/>
                        <a:t>Tăng chỉ số tấn thú cưng lên 25% </a:t>
                      </a:r>
                      <a:endParaRPr sz="2500"/>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r>
              <a:tr h="831215">
                <a:tc>
                  <a:txBody>
                    <a:bodyPr/>
                    <a:lstStyle/>
                    <a:p>
                      <a:pPr algn="l"/>
                      <a:r>
                        <a:rPr sz="2500"/>
                        <a:t>Sách tấn công II</a:t>
                      </a:r>
                      <a:endParaRPr sz="2500"/>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c>
                  <a:txBody>
                    <a:bodyPr/>
                    <a:lstStyle/>
                    <a:p>
                      <a:pPr algn="l"/>
                      <a:r>
                        <a:rPr sz="2500">
                          <a:solidFill>
                            <a:srgbClr val="0000FF"/>
                          </a:solidFill>
                        </a:rPr>
                        <a:t>Common</a:t>
                      </a:r>
                      <a:endParaRPr sz="2500">
                        <a:solidFill>
                          <a:srgbClr val="0000FF"/>
                        </a:solidFill>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c>
                  <a:txBody>
                    <a:bodyPr/>
                    <a:lstStyle/>
                    <a:p>
                      <a:pPr algn="l"/>
                      <a:r>
                        <a:rPr sz="2500"/>
                        <a:t>Tăng chỉ số tấn thú cưng lên 55% </a:t>
                      </a:r>
                      <a:endParaRPr sz="2500"/>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r>
              <a:tr h="831850">
                <a:tc>
                  <a:txBody>
                    <a:bodyPr/>
                    <a:lstStyle/>
                    <a:p>
                      <a:pPr algn="l"/>
                      <a:r>
                        <a:rPr sz="2500"/>
                        <a:t>Sách tốc độ I</a:t>
                      </a:r>
                      <a:endParaRPr sz="2500"/>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c>
                  <a:txBody>
                    <a:bodyPr/>
                    <a:lstStyle/>
                    <a:p>
                      <a:pPr algn="l"/>
                      <a:r>
                        <a:rPr sz="2500">
                          <a:solidFill>
                            <a:srgbClr val="00FF00"/>
                          </a:solidFill>
                        </a:rPr>
                        <a:t>Common</a:t>
                      </a:r>
                      <a:endParaRPr sz="2500">
                        <a:solidFill>
                          <a:srgbClr val="00FF00"/>
                        </a:solidFill>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c>
                  <a:txBody>
                    <a:bodyPr/>
                    <a:lstStyle/>
                    <a:p>
                      <a:pPr algn="l"/>
                      <a:r>
                        <a:rPr sz="2500"/>
                        <a:t>Tăng tốc độ tấn công thú cưng 40%</a:t>
                      </a:r>
                      <a:endParaRPr sz="2500"/>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r>
              <a:tr h="831215">
                <a:tc>
                  <a:txBody>
                    <a:bodyPr/>
                    <a:lstStyle/>
                    <a:p>
                      <a:pPr algn="l"/>
                      <a:r>
                        <a:rPr sz="2500"/>
                        <a:t>Sách tốc độ II</a:t>
                      </a:r>
                      <a:endParaRPr sz="2500"/>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c>
                  <a:txBody>
                    <a:bodyPr/>
                    <a:lstStyle/>
                    <a:p>
                      <a:pPr algn="l"/>
                      <a:r>
                        <a:rPr sz="2500">
                          <a:solidFill>
                            <a:srgbClr val="0000FF"/>
                          </a:solidFill>
                        </a:rPr>
                        <a:t>Common</a:t>
                      </a:r>
                      <a:endParaRPr sz="2500">
                        <a:solidFill>
                          <a:srgbClr val="0000FF"/>
                        </a:solidFill>
                      </a:endParaRPr>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c>
                  <a:txBody>
                    <a:bodyPr/>
                    <a:lstStyle/>
                    <a:p>
                      <a:pPr algn="l"/>
                      <a:r>
                        <a:rPr sz="2500"/>
                        <a:t>Tăng tốc độ tấn công thú cưng 70%</a:t>
                      </a:r>
                      <a:endParaRPr sz="2500"/>
                    </a:p>
                  </a:txBody>
                  <a:tcPr marL="0" marR="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solidFill>
                      <a:srgbClr val="FFFFFF"/>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24003" y="2923461"/>
            <a:ext cx="2347615" cy="2105739"/>
          </a:xfrm>
          <a:custGeom>
            <a:avLst/>
            <a:gdLst/>
            <a:ahLst/>
            <a:cxnLst/>
            <a:rect l="l" t="t" r="r" b="b"/>
            <a:pathLst>
              <a:path w="2347615" h="2105739">
                <a:moveTo>
                  <a:pt x="0" y="0"/>
                </a:moveTo>
                <a:lnTo>
                  <a:pt x="2347615" y="0"/>
                </a:lnTo>
                <a:lnTo>
                  <a:pt x="2347615" y="2105739"/>
                </a:lnTo>
                <a:lnTo>
                  <a:pt x="0" y="2105739"/>
                </a:lnTo>
                <a:lnTo>
                  <a:pt x="0" y="0"/>
                </a:lnTo>
                <a:close/>
              </a:path>
            </a:pathLst>
          </a:custGeom>
          <a:blipFill>
            <a:blip r:embed="rId1"/>
            <a:stretch>
              <a:fillRect/>
            </a:stretch>
          </a:blipFill>
        </p:spPr>
        <p:txBody>
          <a:bodyPr/>
          <a:lstStyle/>
          <a:p>
            <a:endParaRPr lang="en-US"/>
          </a:p>
        </p:txBody>
      </p:sp>
      <p:sp>
        <p:nvSpPr>
          <p:cNvPr id="3" name="Freeform 3"/>
          <p:cNvSpPr/>
          <p:nvPr/>
        </p:nvSpPr>
        <p:spPr>
          <a:xfrm>
            <a:off x="3369666" y="2923461"/>
            <a:ext cx="2365351" cy="2105739"/>
          </a:xfrm>
          <a:custGeom>
            <a:avLst/>
            <a:gdLst/>
            <a:ahLst/>
            <a:cxnLst/>
            <a:rect l="l" t="t" r="r" b="b"/>
            <a:pathLst>
              <a:path w="2365351" h="2105739">
                <a:moveTo>
                  <a:pt x="0" y="0"/>
                </a:moveTo>
                <a:lnTo>
                  <a:pt x="2365351" y="0"/>
                </a:lnTo>
                <a:lnTo>
                  <a:pt x="2365351" y="2105739"/>
                </a:lnTo>
                <a:lnTo>
                  <a:pt x="0" y="2105739"/>
                </a:lnTo>
                <a:lnTo>
                  <a:pt x="0" y="0"/>
                </a:lnTo>
                <a:close/>
              </a:path>
            </a:pathLst>
          </a:custGeom>
          <a:blipFill>
            <a:blip r:embed="rId2"/>
            <a:stretch>
              <a:fillRect/>
            </a:stretch>
          </a:blipFill>
        </p:spPr>
        <p:txBody>
          <a:bodyPr/>
          <a:lstStyle/>
          <a:p>
            <a:endParaRPr lang="en-US"/>
          </a:p>
        </p:txBody>
      </p:sp>
      <p:sp>
        <p:nvSpPr>
          <p:cNvPr id="4" name="Freeform 4"/>
          <p:cNvSpPr/>
          <p:nvPr/>
        </p:nvSpPr>
        <p:spPr>
          <a:xfrm>
            <a:off x="7148817" y="2923461"/>
            <a:ext cx="2402323" cy="2105739"/>
          </a:xfrm>
          <a:custGeom>
            <a:avLst/>
            <a:gdLst/>
            <a:ahLst/>
            <a:cxnLst/>
            <a:rect l="l" t="t" r="r" b="b"/>
            <a:pathLst>
              <a:path w="2402323" h="2105739">
                <a:moveTo>
                  <a:pt x="0" y="0"/>
                </a:moveTo>
                <a:lnTo>
                  <a:pt x="2402322" y="0"/>
                </a:lnTo>
                <a:lnTo>
                  <a:pt x="2402322" y="2105739"/>
                </a:lnTo>
                <a:lnTo>
                  <a:pt x="0" y="2105739"/>
                </a:lnTo>
                <a:lnTo>
                  <a:pt x="0" y="0"/>
                </a:lnTo>
                <a:close/>
              </a:path>
            </a:pathLst>
          </a:custGeom>
          <a:blipFill>
            <a:blip r:embed="rId3"/>
            <a:stretch>
              <a:fillRect/>
            </a:stretch>
          </a:blipFill>
        </p:spPr>
        <p:txBody>
          <a:bodyPr/>
          <a:lstStyle/>
          <a:p>
            <a:endParaRPr lang="en-US"/>
          </a:p>
        </p:txBody>
      </p:sp>
      <p:sp>
        <p:nvSpPr>
          <p:cNvPr id="5" name="Freeform 5"/>
          <p:cNvSpPr/>
          <p:nvPr/>
        </p:nvSpPr>
        <p:spPr>
          <a:xfrm>
            <a:off x="9686671" y="2923461"/>
            <a:ext cx="2290703" cy="2105739"/>
          </a:xfrm>
          <a:custGeom>
            <a:avLst/>
            <a:gdLst/>
            <a:ahLst/>
            <a:cxnLst/>
            <a:rect l="l" t="t" r="r" b="b"/>
            <a:pathLst>
              <a:path w="2290703" h="2105739">
                <a:moveTo>
                  <a:pt x="0" y="0"/>
                </a:moveTo>
                <a:lnTo>
                  <a:pt x="2290703" y="0"/>
                </a:lnTo>
                <a:lnTo>
                  <a:pt x="2290703" y="2105739"/>
                </a:lnTo>
                <a:lnTo>
                  <a:pt x="0" y="2105739"/>
                </a:lnTo>
                <a:lnTo>
                  <a:pt x="0" y="0"/>
                </a:lnTo>
                <a:close/>
              </a:path>
            </a:pathLst>
          </a:custGeom>
          <a:blipFill>
            <a:blip r:embed="rId4"/>
            <a:stretch>
              <a:fillRect/>
            </a:stretch>
          </a:blipFill>
        </p:spPr>
        <p:txBody>
          <a:bodyPr/>
          <a:lstStyle/>
          <a:p>
            <a:endParaRPr lang="en-US"/>
          </a:p>
        </p:txBody>
      </p:sp>
      <p:sp>
        <p:nvSpPr>
          <p:cNvPr id="6" name="Freeform 6"/>
          <p:cNvSpPr/>
          <p:nvPr/>
        </p:nvSpPr>
        <p:spPr>
          <a:xfrm>
            <a:off x="12940123" y="2923461"/>
            <a:ext cx="2290703" cy="2105739"/>
          </a:xfrm>
          <a:custGeom>
            <a:avLst/>
            <a:gdLst/>
            <a:ahLst/>
            <a:cxnLst/>
            <a:rect l="l" t="t" r="r" b="b"/>
            <a:pathLst>
              <a:path w="2290703" h="2105739">
                <a:moveTo>
                  <a:pt x="0" y="0"/>
                </a:moveTo>
                <a:lnTo>
                  <a:pt x="2290703" y="0"/>
                </a:lnTo>
                <a:lnTo>
                  <a:pt x="2290703" y="2105739"/>
                </a:lnTo>
                <a:lnTo>
                  <a:pt x="0" y="2105739"/>
                </a:lnTo>
                <a:lnTo>
                  <a:pt x="0" y="0"/>
                </a:lnTo>
                <a:close/>
              </a:path>
            </a:pathLst>
          </a:custGeom>
          <a:blipFill>
            <a:blip r:embed="rId5"/>
            <a:stretch>
              <a:fillRect/>
            </a:stretch>
          </a:blipFill>
        </p:spPr>
        <p:txBody>
          <a:bodyPr/>
          <a:lstStyle/>
          <a:p>
            <a:endParaRPr lang="en-US"/>
          </a:p>
        </p:txBody>
      </p:sp>
      <p:sp>
        <p:nvSpPr>
          <p:cNvPr id="7" name="Freeform 7"/>
          <p:cNvSpPr/>
          <p:nvPr/>
        </p:nvSpPr>
        <p:spPr>
          <a:xfrm>
            <a:off x="15365004" y="2887791"/>
            <a:ext cx="2409085" cy="2141409"/>
          </a:xfrm>
          <a:custGeom>
            <a:avLst/>
            <a:gdLst/>
            <a:ahLst/>
            <a:cxnLst/>
            <a:rect l="l" t="t" r="r" b="b"/>
            <a:pathLst>
              <a:path w="2409085" h="2141409">
                <a:moveTo>
                  <a:pt x="0" y="0"/>
                </a:moveTo>
                <a:lnTo>
                  <a:pt x="2409085" y="0"/>
                </a:lnTo>
                <a:lnTo>
                  <a:pt x="2409085" y="2141409"/>
                </a:lnTo>
                <a:lnTo>
                  <a:pt x="0" y="2141409"/>
                </a:lnTo>
                <a:lnTo>
                  <a:pt x="0" y="0"/>
                </a:lnTo>
                <a:close/>
              </a:path>
            </a:pathLst>
          </a:custGeom>
          <a:blipFill>
            <a:blip r:embed="rId6"/>
            <a:stretch>
              <a:fillRect/>
            </a:stretch>
          </a:blipFill>
        </p:spPr>
        <p:txBody>
          <a:bodyPr/>
          <a:lstStyle/>
          <a:p>
            <a:endParaRPr lang="en-US"/>
          </a:p>
        </p:txBody>
      </p:sp>
      <p:sp>
        <p:nvSpPr>
          <p:cNvPr id="8" name="TextBox 8"/>
          <p:cNvSpPr txBox="1"/>
          <p:nvPr/>
        </p:nvSpPr>
        <p:spPr>
          <a:xfrm>
            <a:off x="5735320" y="-9525"/>
            <a:ext cx="9692005" cy="861695"/>
          </a:xfrm>
          <a:prstGeom prst="rect">
            <a:avLst/>
          </a:prstGeom>
        </p:spPr>
        <p:txBody>
          <a:bodyPr wrap="square" lIns="0" tIns="0" rIns="0" bIns="0" rtlCol="0" anchor="t">
            <a:spAutoFit/>
          </a:bodyPr>
          <a:lstStyle/>
          <a:p>
            <a:pPr algn="ctr">
              <a:lnSpc>
                <a:spcPts val="6720"/>
              </a:lnSpc>
              <a:spcBef>
                <a:spcPct val="0"/>
              </a:spcBef>
            </a:pPr>
            <a:r>
              <a:rPr lang="en-US" sz="5600" b="1" spc="110">
                <a:solidFill>
                  <a:srgbClr val="154374"/>
                </a:solidFill>
                <a:latin typeface="DejaVu Sans Bold" panose="020B0803030604020204"/>
                <a:ea typeface="DejaVu Sans Bold" panose="020B0803030604020204"/>
                <a:cs typeface="DejaVu Sans Bold" panose="020B0803030604020204"/>
                <a:sym typeface="DejaVu Sans Bold" panose="020B0803030604020204"/>
              </a:rPr>
              <a:t>Thiết kế và xây dựng</a:t>
            </a:r>
            <a:endParaRPr lang="en-US" sz="5600" b="1" spc="110">
              <a:solidFill>
                <a:srgbClr val="154374"/>
              </a:solidFill>
              <a:latin typeface="DejaVu Sans Bold" panose="020B0803030604020204"/>
              <a:ea typeface="DejaVu Sans Bold" panose="020B0803030604020204"/>
              <a:cs typeface="DejaVu Sans Bold" panose="020B0803030604020204"/>
              <a:sym typeface="DejaVu Sans Bold" panose="020B0803030604020204"/>
            </a:endParaRPr>
          </a:p>
        </p:txBody>
      </p:sp>
      <p:sp>
        <p:nvSpPr>
          <p:cNvPr id="9" name="TextBox 9"/>
          <p:cNvSpPr txBox="1"/>
          <p:nvPr/>
        </p:nvSpPr>
        <p:spPr>
          <a:xfrm>
            <a:off x="1124003" y="1429648"/>
            <a:ext cx="5902233" cy="748029"/>
          </a:xfrm>
          <a:prstGeom prst="rect">
            <a:avLst/>
          </a:prstGeom>
        </p:spPr>
        <p:txBody>
          <a:bodyPr lIns="0" tIns="0" rIns="0" bIns="0" rtlCol="0" anchor="t">
            <a:spAutoFit/>
          </a:bodyPr>
          <a:lstStyle/>
          <a:p>
            <a:pPr algn="l">
              <a:lnSpc>
                <a:spcPts val="6020"/>
              </a:lnSpc>
            </a:pPr>
            <a:r>
              <a:rPr lang="en-US" sz="4300" b="1">
                <a:solidFill>
                  <a:srgbClr val="000000"/>
                </a:solidFill>
                <a:latin typeface="DejaVu Serif Bold" panose="02060803050605020204"/>
                <a:ea typeface="DejaVu Serif Bold" panose="02060803050605020204"/>
                <a:cs typeface="DejaVu Serif Bold" panose="02060803050605020204"/>
                <a:sym typeface="DejaVu Serif Bold" panose="02060803050605020204"/>
              </a:rPr>
              <a:t>Hệ thống sách</a:t>
            </a:r>
            <a:endParaRPr lang="en-US" sz="4300" b="1">
              <a:solidFill>
                <a:srgbClr val="000000"/>
              </a:solidFill>
              <a:latin typeface="DejaVu Serif Bold" panose="02060803050605020204"/>
              <a:ea typeface="DejaVu Serif Bold" panose="02060803050605020204"/>
              <a:cs typeface="DejaVu Serif Bold" panose="02060803050605020204"/>
              <a:sym typeface="DejaVu Serif Bold" panose="02060803050605020204"/>
            </a:endParaRPr>
          </a:p>
        </p:txBody>
      </p:sp>
      <p:sp>
        <p:nvSpPr>
          <p:cNvPr id="10" name="TextBox 10"/>
          <p:cNvSpPr txBox="1"/>
          <p:nvPr/>
        </p:nvSpPr>
        <p:spPr>
          <a:xfrm>
            <a:off x="2297811" y="5715000"/>
            <a:ext cx="2430287" cy="448310"/>
          </a:xfrm>
          <a:prstGeom prst="rect">
            <a:avLst/>
          </a:prstGeom>
        </p:spPr>
        <p:txBody>
          <a:bodyPr lIns="0" tIns="0" rIns="0" bIns="0" rtlCol="0" anchor="t">
            <a:spAutoFit/>
          </a:bodyPr>
          <a:lstStyle/>
          <a:p>
            <a:pPr algn="just">
              <a:lnSpc>
                <a:spcPts val="3640"/>
              </a:lnSpc>
            </a:pPr>
            <a:r>
              <a:rPr lang="en-US" sz="2600" i="1">
                <a:solidFill>
                  <a:srgbClr val="000000"/>
                </a:solidFill>
                <a:latin typeface="Noto Serif Display Italics" panose="02020502080505090204"/>
                <a:ea typeface="Noto Serif Display Italics" panose="02020502080505090204"/>
                <a:cs typeface="Noto Serif Display Italics" panose="02020502080505090204"/>
                <a:sym typeface="Noto Serif Display Italics" panose="02020502080505090204"/>
              </a:rPr>
              <a:t>Sách tiền I và II</a:t>
            </a:r>
            <a:endParaRPr lang="en-US" sz="2600" i="1">
              <a:solidFill>
                <a:srgbClr val="000000"/>
              </a:solidFill>
              <a:latin typeface="Noto Serif Display Italics" panose="02020502080505090204"/>
              <a:ea typeface="Noto Serif Display Italics" panose="02020502080505090204"/>
              <a:cs typeface="Noto Serif Display Italics" panose="02020502080505090204"/>
              <a:sym typeface="Noto Serif Display Italics" panose="02020502080505090204"/>
            </a:endParaRPr>
          </a:p>
        </p:txBody>
      </p:sp>
      <p:sp>
        <p:nvSpPr>
          <p:cNvPr id="11" name="TextBox 11"/>
          <p:cNvSpPr txBox="1"/>
          <p:nvPr/>
        </p:nvSpPr>
        <p:spPr>
          <a:xfrm>
            <a:off x="8349978" y="5519420"/>
            <a:ext cx="3091754" cy="448310"/>
          </a:xfrm>
          <a:prstGeom prst="rect">
            <a:avLst/>
          </a:prstGeom>
        </p:spPr>
        <p:txBody>
          <a:bodyPr lIns="0" tIns="0" rIns="0" bIns="0" rtlCol="0" anchor="t">
            <a:spAutoFit/>
          </a:bodyPr>
          <a:lstStyle/>
          <a:p>
            <a:pPr algn="just">
              <a:lnSpc>
                <a:spcPts val="3640"/>
              </a:lnSpc>
            </a:pPr>
            <a:r>
              <a:rPr lang="en-US" sz="2600" i="1">
                <a:solidFill>
                  <a:srgbClr val="000000"/>
                </a:solidFill>
                <a:latin typeface="Noto Serif Display Italics" panose="02020502080505090204"/>
                <a:ea typeface="Noto Serif Display Italics" panose="02020502080505090204"/>
                <a:cs typeface="Noto Serif Display Italics" panose="02020502080505090204"/>
                <a:sym typeface="Noto Serif Display Italics" panose="02020502080505090204"/>
              </a:rPr>
              <a:t>Sách tấn công I và II</a:t>
            </a:r>
            <a:endParaRPr lang="en-US" sz="2600" i="1">
              <a:solidFill>
                <a:srgbClr val="000000"/>
              </a:solidFill>
              <a:latin typeface="Noto Serif Display Italics" panose="02020502080505090204"/>
              <a:ea typeface="Noto Serif Display Italics" panose="02020502080505090204"/>
              <a:cs typeface="Noto Serif Display Italics" panose="02020502080505090204"/>
              <a:sym typeface="Noto Serif Display Italics" panose="02020502080505090204"/>
            </a:endParaRPr>
          </a:p>
        </p:txBody>
      </p:sp>
      <p:sp>
        <p:nvSpPr>
          <p:cNvPr id="12" name="TextBox 12"/>
          <p:cNvSpPr txBox="1"/>
          <p:nvPr/>
        </p:nvSpPr>
        <p:spPr>
          <a:xfrm>
            <a:off x="14372258" y="5323840"/>
            <a:ext cx="2705898" cy="448310"/>
          </a:xfrm>
          <a:prstGeom prst="rect">
            <a:avLst/>
          </a:prstGeom>
        </p:spPr>
        <p:txBody>
          <a:bodyPr lIns="0" tIns="0" rIns="0" bIns="0" rtlCol="0" anchor="t">
            <a:spAutoFit/>
          </a:bodyPr>
          <a:lstStyle/>
          <a:p>
            <a:pPr algn="just">
              <a:lnSpc>
                <a:spcPts val="3640"/>
              </a:lnSpc>
            </a:pPr>
            <a:r>
              <a:rPr lang="en-US" sz="2600" i="1">
                <a:solidFill>
                  <a:srgbClr val="000000"/>
                </a:solidFill>
                <a:latin typeface="Noto Serif Display Italics" panose="02020502080505090204"/>
                <a:ea typeface="Noto Serif Display Italics" panose="02020502080505090204"/>
                <a:cs typeface="Noto Serif Display Italics" panose="02020502080505090204"/>
                <a:sym typeface="Noto Serif Display Italics" panose="02020502080505090204"/>
              </a:rPr>
              <a:t>Sách tốc độ I và II</a:t>
            </a:r>
            <a:endParaRPr lang="en-US" sz="2600" i="1">
              <a:solidFill>
                <a:srgbClr val="000000"/>
              </a:solidFill>
              <a:latin typeface="Noto Serif Display Italics" panose="02020502080505090204"/>
              <a:ea typeface="Noto Serif Display Italics" panose="02020502080505090204"/>
              <a:cs typeface="Noto Serif Display Italics" panose="02020502080505090204"/>
              <a:sym typeface="Noto Serif Display Italics" panose="02020502080505090204"/>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685770" y="1999519"/>
            <a:ext cx="9065752" cy="7196354"/>
          </a:xfrm>
          <a:custGeom>
            <a:avLst/>
            <a:gdLst/>
            <a:ahLst/>
            <a:cxnLst/>
            <a:rect l="l" t="t" r="r" b="b"/>
            <a:pathLst>
              <a:path w="9065752" h="7196354">
                <a:moveTo>
                  <a:pt x="0" y="0"/>
                </a:moveTo>
                <a:lnTo>
                  <a:pt x="9065752" y="0"/>
                </a:lnTo>
                <a:lnTo>
                  <a:pt x="9065752" y="7196355"/>
                </a:lnTo>
                <a:lnTo>
                  <a:pt x="0" y="7196355"/>
                </a:lnTo>
                <a:lnTo>
                  <a:pt x="0" y="0"/>
                </a:lnTo>
                <a:close/>
              </a:path>
            </a:pathLst>
          </a:custGeom>
          <a:blipFill>
            <a:blip r:embed="rId1"/>
            <a:stretch>
              <a:fillRect/>
            </a:stretch>
          </a:blipFill>
        </p:spPr>
        <p:txBody>
          <a:bodyPr/>
          <a:lstStyle/>
          <a:p>
            <a:endParaRPr lang="en-US"/>
          </a:p>
        </p:txBody>
      </p:sp>
      <p:sp>
        <p:nvSpPr>
          <p:cNvPr id="3" name="TextBox 3"/>
          <p:cNvSpPr txBox="1"/>
          <p:nvPr/>
        </p:nvSpPr>
        <p:spPr>
          <a:xfrm>
            <a:off x="5937250" y="76200"/>
            <a:ext cx="8949055" cy="861695"/>
          </a:xfrm>
          <a:prstGeom prst="rect">
            <a:avLst/>
          </a:prstGeom>
        </p:spPr>
        <p:txBody>
          <a:bodyPr wrap="square" lIns="0" tIns="0" rIns="0" bIns="0" rtlCol="0" anchor="t">
            <a:spAutoFit/>
          </a:bodyPr>
          <a:lstStyle/>
          <a:p>
            <a:pPr algn="ctr">
              <a:lnSpc>
                <a:spcPts val="6720"/>
              </a:lnSpc>
              <a:spcBef>
                <a:spcPct val="0"/>
              </a:spcBef>
            </a:pPr>
            <a:r>
              <a:rPr lang="en-US" sz="5600" b="1" spc="110">
                <a:solidFill>
                  <a:srgbClr val="154374"/>
                </a:solidFill>
                <a:latin typeface="DejaVu Sans Bold" panose="020B0803030604020204"/>
                <a:ea typeface="DejaVu Sans Bold" panose="020B0803030604020204"/>
                <a:cs typeface="DejaVu Sans Bold" panose="020B0803030604020204"/>
                <a:sym typeface="DejaVu Sans Bold" panose="020B0803030604020204"/>
              </a:rPr>
              <a:t>Thiết kế và xây dựng</a:t>
            </a:r>
            <a:endParaRPr lang="en-US" sz="5600" b="1" spc="110">
              <a:solidFill>
                <a:srgbClr val="154374"/>
              </a:solidFill>
              <a:latin typeface="DejaVu Sans Bold" panose="020B0803030604020204"/>
              <a:ea typeface="DejaVu Sans Bold" panose="020B0803030604020204"/>
              <a:cs typeface="DejaVu Sans Bold" panose="020B0803030604020204"/>
              <a:sym typeface="DejaVu Sans Bold" panose="020B0803030604020204"/>
            </a:endParaRPr>
          </a:p>
        </p:txBody>
      </p:sp>
      <p:sp>
        <p:nvSpPr>
          <p:cNvPr id="4" name="TextBox 4"/>
          <p:cNvSpPr txBox="1"/>
          <p:nvPr/>
        </p:nvSpPr>
        <p:spPr>
          <a:xfrm>
            <a:off x="1124003" y="1429648"/>
            <a:ext cx="8427136" cy="748029"/>
          </a:xfrm>
          <a:prstGeom prst="rect">
            <a:avLst/>
          </a:prstGeom>
        </p:spPr>
        <p:txBody>
          <a:bodyPr lIns="0" tIns="0" rIns="0" bIns="0" rtlCol="0" anchor="t">
            <a:spAutoFit/>
          </a:bodyPr>
          <a:lstStyle/>
          <a:p>
            <a:pPr algn="l">
              <a:lnSpc>
                <a:spcPts val="6020"/>
              </a:lnSpc>
            </a:pPr>
            <a:r>
              <a:rPr lang="en-US" sz="4300" b="1">
                <a:solidFill>
                  <a:srgbClr val="000000"/>
                </a:solidFill>
                <a:latin typeface="DejaVu Serif Bold" panose="02060803050605020204"/>
                <a:ea typeface="DejaVu Serif Bold" panose="02060803050605020204"/>
                <a:cs typeface="DejaVu Serif Bold" panose="02060803050605020204"/>
                <a:sym typeface="DejaVu Serif Bold" panose="02060803050605020204"/>
              </a:rPr>
              <a:t>Chức năng gacha mở trứng</a:t>
            </a:r>
            <a:endParaRPr lang="en-US" sz="4300" b="1">
              <a:solidFill>
                <a:srgbClr val="000000"/>
              </a:solidFill>
              <a:latin typeface="DejaVu Serif Bold" panose="02060803050605020204"/>
              <a:ea typeface="DejaVu Serif Bold" panose="02060803050605020204"/>
              <a:cs typeface="DejaVu Serif Bold" panose="02060803050605020204"/>
              <a:sym typeface="DejaVu Serif Bold" panose="02060803050605020204"/>
            </a:endParaRPr>
          </a:p>
        </p:txBody>
      </p:sp>
      <p:sp>
        <p:nvSpPr>
          <p:cNvPr id="5" name="TextBox 5"/>
          <p:cNvSpPr txBox="1"/>
          <p:nvPr/>
        </p:nvSpPr>
        <p:spPr>
          <a:xfrm>
            <a:off x="1124003" y="2485742"/>
            <a:ext cx="7932051" cy="6113981"/>
          </a:xfrm>
          <a:prstGeom prst="rect">
            <a:avLst/>
          </a:prstGeom>
        </p:spPr>
        <p:txBody>
          <a:bodyPr lIns="0" tIns="0" rIns="0" bIns="0" rtlCol="0" anchor="t">
            <a:spAutoFit/>
          </a:bodyPr>
          <a:lstStyle/>
          <a:p>
            <a:pPr algn="just">
              <a:lnSpc>
                <a:spcPts val="4760"/>
              </a:lnSpc>
              <a:spcBef>
                <a:spcPct val="0"/>
              </a:spcBef>
            </a:pP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Khi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người</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chơi</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di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chuyển</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lại</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gần</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vật</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thể</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trứng</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nó</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sẽ</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hiện</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thông</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báo</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“E to interact”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và</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danh</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sách</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các</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thú</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cưng</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cũng</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như</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tỉ</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lệ</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người</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chơi</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có</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thể</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nhận</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được</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của</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chúng</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đồng</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thời</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màu</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sắc</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ở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tỉ</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lệ</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sẽ</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biểu</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hiện</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cho</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độ</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hiếm</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của</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chúng</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Nếu</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người</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chơi</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đồng</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ý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tương</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tác</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và</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bấm</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E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một</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thông</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báo</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sẽ</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gửi</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đến</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người</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chơi</a:t>
            </a:r>
            <a:endPar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a:p>
            <a:pPr algn="just">
              <a:lnSpc>
                <a:spcPts val="4760"/>
              </a:lnSpc>
              <a:spcBef>
                <a:spcPct val="0"/>
              </a:spcBef>
            </a:pPr>
            <a:endPar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6350"/>
            <a:ext cx="20104100" cy="10052049"/>
            <a:chOff x="0" y="0"/>
            <a:chExt cx="26805467" cy="13402732"/>
          </a:xfrm>
        </p:grpSpPr>
        <p:sp>
          <p:nvSpPr>
            <p:cNvPr id="3" name="Freeform 3"/>
            <p:cNvSpPr/>
            <p:nvPr/>
          </p:nvSpPr>
          <p:spPr>
            <a:xfrm>
              <a:off x="0" y="0"/>
              <a:ext cx="26805508" cy="13402690"/>
            </a:xfrm>
            <a:custGeom>
              <a:avLst/>
              <a:gdLst/>
              <a:ahLst/>
              <a:cxnLst/>
              <a:rect l="l" t="t" r="r" b="b"/>
              <a:pathLst>
                <a:path w="26805508" h="13402690">
                  <a:moveTo>
                    <a:pt x="0" y="0"/>
                  </a:moveTo>
                  <a:lnTo>
                    <a:pt x="26805508" y="0"/>
                  </a:lnTo>
                  <a:lnTo>
                    <a:pt x="26805508" y="13402690"/>
                  </a:lnTo>
                  <a:lnTo>
                    <a:pt x="0" y="13402690"/>
                  </a:lnTo>
                  <a:lnTo>
                    <a:pt x="0" y="0"/>
                  </a:lnTo>
                  <a:close/>
                </a:path>
              </a:pathLst>
            </a:custGeom>
            <a:blipFill>
              <a:blip r:embed="rId1"/>
              <a:stretch>
                <a:fillRect l="-23" r="-23"/>
              </a:stretch>
            </a:blipFill>
          </p:spPr>
          <p:txBody>
            <a:bodyPr/>
            <a:lstStyle/>
            <a:p>
              <a:endParaRPr lang="en-US"/>
            </a:p>
          </p:txBody>
        </p:sp>
      </p:grpSp>
      <p:grpSp>
        <p:nvGrpSpPr>
          <p:cNvPr id="4" name="Group 4"/>
          <p:cNvGrpSpPr>
            <a:grpSpLocks noChangeAspect="1"/>
          </p:cNvGrpSpPr>
          <p:nvPr/>
        </p:nvGrpSpPr>
        <p:grpSpPr>
          <a:xfrm>
            <a:off x="14377818" y="666734"/>
            <a:ext cx="1410660" cy="1410660"/>
            <a:chOff x="0" y="0"/>
            <a:chExt cx="1880880" cy="1880880"/>
          </a:xfrm>
        </p:grpSpPr>
        <p:sp>
          <p:nvSpPr>
            <p:cNvPr id="5" name="Freeform 5"/>
            <p:cNvSpPr/>
            <p:nvPr/>
          </p:nvSpPr>
          <p:spPr>
            <a:xfrm>
              <a:off x="0" y="0"/>
              <a:ext cx="1880870" cy="1880870"/>
            </a:xfrm>
            <a:custGeom>
              <a:avLst/>
              <a:gdLst/>
              <a:ahLst/>
              <a:cxnLst/>
              <a:rect l="l" t="t" r="r" b="b"/>
              <a:pathLst>
                <a:path w="1880870" h="1880870">
                  <a:moveTo>
                    <a:pt x="0" y="0"/>
                  </a:moveTo>
                  <a:lnTo>
                    <a:pt x="1880870" y="0"/>
                  </a:lnTo>
                  <a:lnTo>
                    <a:pt x="1880870" y="1880870"/>
                  </a:lnTo>
                  <a:lnTo>
                    <a:pt x="0" y="1880870"/>
                  </a:lnTo>
                  <a:lnTo>
                    <a:pt x="0" y="0"/>
                  </a:lnTo>
                  <a:close/>
                </a:path>
              </a:pathLst>
            </a:custGeom>
            <a:blipFill>
              <a:blip r:embed="rId2"/>
              <a:stretch>
                <a:fillRect/>
              </a:stretch>
            </a:blipFill>
          </p:spPr>
          <p:txBody>
            <a:bodyPr/>
            <a:lstStyle/>
            <a:p>
              <a:endParaRPr lang="en-US"/>
            </a:p>
          </p:txBody>
        </p:sp>
      </p:grpSp>
      <p:grpSp>
        <p:nvGrpSpPr>
          <p:cNvPr id="6" name="Group 6"/>
          <p:cNvGrpSpPr>
            <a:grpSpLocks noChangeAspect="1"/>
          </p:cNvGrpSpPr>
          <p:nvPr/>
        </p:nvGrpSpPr>
        <p:grpSpPr>
          <a:xfrm>
            <a:off x="4239814" y="666734"/>
            <a:ext cx="1521186" cy="1521186"/>
            <a:chOff x="0" y="0"/>
            <a:chExt cx="2028248" cy="2028248"/>
          </a:xfrm>
        </p:grpSpPr>
        <p:sp>
          <p:nvSpPr>
            <p:cNvPr id="7" name="Freeform 7"/>
            <p:cNvSpPr/>
            <p:nvPr/>
          </p:nvSpPr>
          <p:spPr>
            <a:xfrm>
              <a:off x="0" y="0"/>
              <a:ext cx="2028190" cy="2028190"/>
            </a:xfrm>
            <a:custGeom>
              <a:avLst/>
              <a:gdLst/>
              <a:ahLst/>
              <a:cxnLst/>
              <a:rect l="l" t="t" r="r" b="b"/>
              <a:pathLst>
                <a:path w="2028190" h="2028190">
                  <a:moveTo>
                    <a:pt x="0" y="0"/>
                  </a:moveTo>
                  <a:lnTo>
                    <a:pt x="2028190" y="0"/>
                  </a:lnTo>
                  <a:lnTo>
                    <a:pt x="2028190" y="2028190"/>
                  </a:lnTo>
                  <a:lnTo>
                    <a:pt x="0" y="2028190"/>
                  </a:lnTo>
                  <a:lnTo>
                    <a:pt x="0" y="0"/>
                  </a:lnTo>
                  <a:close/>
                </a:path>
              </a:pathLst>
            </a:custGeom>
            <a:blipFill>
              <a:blip r:embed="rId3"/>
              <a:stretch>
                <a:fillRect r="-2" b="-2"/>
              </a:stretch>
            </a:blipFill>
          </p:spPr>
          <p:txBody>
            <a:bodyPr/>
            <a:lstStyle/>
            <a:p>
              <a:endParaRPr lang="en-US"/>
            </a:p>
          </p:txBody>
        </p:sp>
      </p:grpSp>
      <p:sp>
        <p:nvSpPr>
          <p:cNvPr id="8" name="TextBox 8"/>
          <p:cNvSpPr txBox="1"/>
          <p:nvPr/>
        </p:nvSpPr>
        <p:spPr>
          <a:xfrm>
            <a:off x="4108450" y="5181600"/>
            <a:ext cx="11054715" cy="2377440"/>
          </a:xfrm>
          <a:prstGeom prst="rect">
            <a:avLst/>
          </a:prstGeom>
        </p:spPr>
        <p:txBody>
          <a:bodyPr wrap="square" lIns="0" tIns="0" rIns="0" bIns="0" rtlCol="0" anchor="t">
            <a:spAutoFit/>
          </a:bodyPr>
          <a:lstStyle/>
          <a:p>
            <a:pPr algn="l">
              <a:lnSpc>
                <a:spcPct val="100000"/>
              </a:lnSpc>
            </a:pPr>
            <a:r>
              <a:rPr lang="en-US" sz="3300" spc="-14">
                <a:solidFill>
                  <a:srgbClr val="FEFEFE"/>
                </a:solidFill>
                <a:latin typeface="DejaVu Sans Light" panose="020B0603030804020204"/>
                <a:ea typeface="DejaVu Sans Light" panose="020B0603030804020204"/>
                <a:cs typeface="DejaVu Sans Light" panose="020B0603030804020204"/>
                <a:sym typeface="DejaVu Sans Light" panose="020B0603030804020204"/>
              </a:rPr>
              <a:t>Sinh viên thực hiện: 3121411136		Ngô Nhật Nam</a:t>
            </a:r>
            <a:endParaRPr lang="en-US" sz="3300" spc="-14">
              <a:solidFill>
                <a:srgbClr val="FEFEFE"/>
              </a:solidFill>
              <a:latin typeface="DejaVu Sans Light" panose="020B0603030804020204"/>
              <a:ea typeface="DejaVu Sans Light" panose="020B0603030804020204"/>
              <a:cs typeface="DejaVu Sans Light" panose="020B0603030804020204"/>
              <a:sym typeface="DejaVu Sans Light" panose="020B0603030804020204"/>
            </a:endParaRPr>
          </a:p>
          <a:p>
            <a:pPr marL="2743200" lvl="6" indent="457200" algn="l">
              <a:lnSpc>
                <a:spcPct val="100000"/>
              </a:lnSpc>
            </a:pPr>
            <a:r>
              <a:rPr lang="en-US" sz="3300" spc="-14">
                <a:solidFill>
                  <a:srgbClr val="FEFEFE"/>
                </a:solidFill>
                <a:latin typeface="DejaVu Sans Light" panose="020B0603030804020204"/>
                <a:ea typeface="DejaVu Sans Light" panose="020B0603030804020204"/>
                <a:cs typeface="DejaVu Sans Light" panose="020B0603030804020204"/>
                <a:sym typeface="DejaVu Sans Light" panose="020B0603030804020204"/>
              </a:rPr>
              <a:t>     3121411033		Vương Tiểu Cường</a:t>
            </a:r>
            <a:endParaRPr lang="en-US" sz="3300" spc="-14">
              <a:solidFill>
                <a:srgbClr val="FEFEFE"/>
              </a:solidFill>
              <a:latin typeface="DejaVu Sans Light" panose="020B0603030804020204"/>
              <a:ea typeface="DejaVu Sans Light" panose="020B0603030804020204"/>
              <a:cs typeface="DejaVu Sans Light" panose="020B0603030804020204"/>
              <a:sym typeface="DejaVu Sans Light" panose="020B0603030804020204"/>
            </a:endParaRPr>
          </a:p>
          <a:p>
            <a:pPr algn="l">
              <a:lnSpc>
                <a:spcPts val="10620"/>
              </a:lnSpc>
            </a:pPr>
            <a:r>
              <a:rPr lang="en-US" sz="3300" spc="-14">
                <a:solidFill>
                  <a:srgbClr val="FEFEFE"/>
                </a:solidFill>
                <a:latin typeface="DejaVu Sans Light" panose="020B0603030804020204"/>
                <a:ea typeface="DejaVu Sans Light" panose="020B0603030804020204"/>
                <a:cs typeface="DejaVu Sans Light" panose="020B0603030804020204"/>
                <a:sym typeface="DejaVu Sans Light" panose="020B0603030804020204"/>
              </a:rPr>
              <a:t>Giảng viên hướng dẫn: TS. Cao Thái Phương Thanh</a:t>
            </a:r>
            <a:endParaRPr lang="en-US" sz="3300" spc="-14">
              <a:solidFill>
                <a:srgbClr val="FEFEFE"/>
              </a:solidFill>
              <a:latin typeface="DejaVu Sans Light" panose="020B0603030804020204"/>
              <a:ea typeface="DejaVu Sans Light" panose="020B0603030804020204"/>
              <a:cs typeface="DejaVu Sans Light" panose="020B0603030804020204"/>
              <a:sym typeface="DejaVu Sans Light" panose="020B0603030804020204"/>
            </a:endParaRPr>
          </a:p>
        </p:txBody>
      </p:sp>
      <p:sp>
        <p:nvSpPr>
          <p:cNvPr id="9" name="TextBox 9"/>
          <p:cNvSpPr txBox="1"/>
          <p:nvPr/>
        </p:nvSpPr>
        <p:spPr>
          <a:xfrm>
            <a:off x="5341716" y="8652319"/>
            <a:ext cx="9670415" cy="574040"/>
          </a:xfrm>
          <a:prstGeom prst="rect">
            <a:avLst/>
          </a:prstGeom>
        </p:spPr>
        <p:txBody>
          <a:bodyPr lIns="0" tIns="0" rIns="0" bIns="0" rtlCol="0" anchor="t">
            <a:spAutoFit/>
          </a:bodyPr>
          <a:lstStyle/>
          <a:p>
            <a:pPr algn="l">
              <a:lnSpc>
                <a:spcPts val="3960"/>
              </a:lnSpc>
            </a:pPr>
            <a:r>
              <a:rPr lang="en-US" sz="3300" i="1">
                <a:solidFill>
                  <a:srgbClr val="FEFEFE"/>
                </a:solidFill>
                <a:latin typeface="Arial Italics" panose="020B0502020202090204"/>
                <a:ea typeface="Arial Italics" panose="020B0502020202090204"/>
                <a:cs typeface="Arial Italics" panose="020B0502020202090204"/>
                <a:sym typeface="Arial Italics" panose="020B0502020202090204"/>
              </a:rPr>
              <a:t>Thành phố Hồ Chí Minh, ngày 10 tháng 6 năm 2025</a:t>
            </a:r>
            <a:endParaRPr lang="en-US" sz="3300" i="1">
              <a:solidFill>
                <a:srgbClr val="FEFEFE"/>
              </a:solidFill>
              <a:latin typeface="Arial Italics" panose="020B0502020202090204"/>
              <a:ea typeface="Arial Italics" panose="020B0502020202090204"/>
              <a:cs typeface="Arial Italics" panose="020B0502020202090204"/>
              <a:sym typeface="Arial Italics" panose="020B0502020202090204"/>
            </a:endParaRPr>
          </a:p>
        </p:txBody>
      </p:sp>
      <p:sp>
        <p:nvSpPr>
          <p:cNvPr id="10" name="TextBox 10"/>
          <p:cNvSpPr txBox="1"/>
          <p:nvPr/>
        </p:nvSpPr>
        <p:spPr>
          <a:xfrm>
            <a:off x="6180335" y="638436"/>
            <a:ext cx="7743429" cy="1461135"/>
          </a:xfrm>
          <a:prstGeom prst="rect">
            <a:avLst/>
          </a:prstGeom>
        </p:spPr>
        <p:txBody>
          <a:bodyPr lIns="0" tIns="0" rIns="0" bIns="0" rtlCol="0" anchor="t">
            <a:spAutoFit/>
          </a:bodyPr>
          <a:lstStyle/>
          <a:p>
            <a:pPr algn="ctr">
              <a:lnSpc>
                <a:spcPts val="5940"/>
              </a:lnSpc>
            </a:pPr>
            <a:r>
              <a:rPr lang="en-US" sz="4950" b="1" spc="-390">
                <a:solidFill>
                  <a:srgbClr val="FEFEFE"/>
                </a:solidFill>
                <a:latin typeface="Tahoma Bold" panose="020B0804030504040204"/>
                <a:ea typeface="Tahoma Bold" panose="020B0804030504040204"/>
                <a:cs typeface="Tahoma Bold" panose="020B0804030504040204"/>
                <a:sym typeface="Tahoma Bold" panose="020B0804030504040204"/>
              </a:rPr>
              <a:t>TRƯỜNG ĐẠI HỌC SÀI GÒN</a:t>
            </a:r>
            <a:endParaRPr lang="en-US" sz="4950" b="1" spc="-390">
              <a:solidFill>
                <a:srgbClr val="FEFEFE"/>
              </a:solidFill>
              <a:latin typeface="Tahoma Bold" panose="020B0804030504040204"/>
              <a:ea typeface="Tahoma Bold" panose="020B0804030504040204"/>
              <a:cs typeface="Tahoma Bold" panose="020B0804030504040204"/>
              <a:sym typeface="Tahoma Bold" panose="020B0804030504040204"/>
            </a:endParaRPr>
          </a:p>
          <a:p>
            <a:pPr algn="ctr">
              <a:lnSpc>
                <a:spcPts val="3660"/>
              </a:lnSpc>
            </a:pPr>
            <a:r>
              <a:rPr lang="en-US" sz="3050" b="1" spc="-145">
                <a:solidFill>
                  <a:srgbClr val="FEFEFE"/>
                </a:solidFill>
                <a:latin typeface="Tahoma Bold" panose="020B0804030504040204"/>
                <a:ea typeface="Tahoma Bold" panose="020B0804030504040204"/>
                <a:cs typeface="Tahoma Bold" panose="020B0804030504040204"/>
                <a:sym typeface="Tahoma Bold" panose="020B0804030504040204"/>
              </a:rPr>
              <a:t>KHOA CÔNG NGHỆ THÔNG TIN</a:t>
            </a:r>
            <a:endParaRPr lang="en-US" sz="3050" b="1" spc="-145">
              <a:solidFill>
                <a:srgbClr val="FEFEFE"/>
              </a:solidFill>
              <a:latin typeface="Tahoma Bold" panose="020B0804030504040204"/>
              <a:ea typeface="Tahoma Bold" panose="020B0804030504040204"/>
              <a:cs typeface="Tahoma Bold" panose="020B0804030504040204"/>
              <a:sym typeface="Tahoma Bold" panose="020B0804030504040204"/>
            </a:endParaRPr>
          </a:p>
        </p:txBody>
      </p:sp>
      <p:sp>
        <p:nvSpPr>
          <p:cNvPr id="11" name="TextBox 8"/>
          <p:cNvSpPr txBox="1"/>
          <p:nvPr/>
        </p:nvSpPr>
        <p:spPr>
          <a:xfrm>
            <a:off x="3285737" y="2915237"/>
            <a:ext cx="13782040" cy="1538605"/>
          </a:xfrm>
          <a:prstGeom prst="rect">
            <a:avLst/>
          </a:prstGeom>
        </p:spPr>
        <p:txBody>
          <a:bodyPr lIns="0" tIns="0" rIns="0" bIns="0" rtlCol="0" anchor="t">
            <a:spAutoFit/>
          </a:bodyPr>
          <a:p>
            <a:pPr algn="ctr">
              <a:lnSpc>
                <a:spcPct val="100000"/>
              </a:lnSpc>
            </a:pPr>
            <a:r>
              <a:rPr lang="en-US" sz="5000" spc="-14">
                <a:solidFill>
                  <a:srgbClr val="FEFEFE"/>
                </a:solidFill>
                <a:latin typeface="DejaVu Sans Light" panose="020B0603030804020204"/>
                <a:ea typeface="DejaVu Sans Light" panose="020B0603030804020204"/>
                <a:cs typeface="DejaVu Sans Light" panose="020B0603030804020204"/>
                <a:sym typeface="DejaVu Sans Light" panose="020B0603030804020204"/>
              </a:rPr>
              <a:t>ĐỀ TÀI: PHÁT TRIỂN GAME 3D BẰNG</a:t>
            </a:r>
            <a:endParaRPr lang="en-US" sz="5000" spc="-14">
              <a:solidFill>
                <a:srgbClr val="FEFEFE"/>
              </a:solidFill>
              <a:latin typeface="DejaVu Sans Light" panose="020B0603030804020204"/>
              <a:ea typeface="DejaVu Sans Light" panose="020B0603030804020204"/>
              <a:cs typeface="DejaVu Sans Light" panose="020B0603030804020204"/>
              <a:sym typeface="DejaVu Sans Light" panose="020B0603030804020204"/>
            </a:endParaRPr>
          </a:p>
          <a:p>
            <a:pPr algn="ctr">
              <a:lnSpc>
                <a:spcPct val="100000"/>
              </a:lnSpc>
            </a:pPr>
            <a:r>
              <a:rPr lang="en-US" sz="5000" spc="-14">
                <a:solidFill>
                  <a:srgbClr val="FEFEFE"/>
                </a:solidFill>
                <a:latin typeface="DejaVu Sans Light" panose="020B0603030804020204"/>
                <a:ea typeface="DejaVu Sans Light" panose="020B0603030804020204"/>
                <a:cs typeface="DejaVu Sans Light" panose="020B0603030804020204"/>
                <a:sym typeface="DejaVu Sans Light" panose="020B0603030804020204"/>
              </a:rPr>
              <a:t>UNREAL ENGINE 5</a:t>
            </a:r>
            <a:endParaRPr lang="en-US" sz="5000" spc="-14">
              <a:solidFill>
                <a:srgbClr val="FEFEFE"/>
              </a:solidFill>
              <a:latin typeface="DejaVu Sans Light" panose="020B0603030804020204"/>
              <a:ea typeface="DejaVu Sans Light" panose="020B0603030804020204"/>
              <a:cs typeface="DejaVu Sans Light" panose="020B0603030804020204"/>
              <a:sym typeface="DejaVu Sans Light" panose="020B060303080402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24003" y="2177678"/>
            <a:ext cx="7094910" cy="4581035"/>
          </a:xfrm>
          <a:custGeom>
            <a:avLst/>
            <a:gdLst/>
            <a:ahLst/>
            <a:cxnLst/>
            <a:rect l="l" t="t" r="r" b="b"/>
            <a:pathLst>
              <a:path w="7094910" h="4581035">
                <a:moveTo>
                  <a:pt x="0" y="0"/>
                </a:moveTo>
                <a:lnTo>
                  <a:pt x="7094911" y="0"/>
                </a:lnTo>
                <a:lnTo>
                  <a:pt x="7094911" y="4581035"/>
                </a:lnTo>
                <a:lnTo>
                  <a:pt x="0" y="4581035"/>
                </a:lnTo>
                <a:lnTo>
                  <a:pt x="0" y="0"/>
                </a:lnTo>
                <a:close/>
              </a:path>
            </a:pathLst>
          </a:custGeom>
          <a:blipFill>
            <a:blip r:embed="rId1"/>
            <a:stretch>
              <a:fillRect b="-2462"/>
            </a:stretch>
          </a:blipFill>
        </p:spPr>
        <p:txBody>
          <a:bodyPr/>
          <a:lstStyle/>
          <a:p>
            <a:endParaRPr lang="en-US"/>
          </a:p>
        </p:txBody>
      </p:sp>
      <p:sp>
        <p:nvSpPr>
          <p:cNvPr id="3" name="Freeform 3"/>
          <p:cNvSpPr/>
          <p:nvPr/>
        </p:nvSpPr>
        <p:spPr>
          <a:xfrm>
            <a:off x="8964233" y="2177678"/>
            <a:ext cx="9571090" cy="4581035"/>
          </a:xfrm>
          <a:custGeom>
            <a:avLst/>
            <a:gdLst/>
            <a:ahLst/>
            <a:cxnLst/>
            <a:rect l="l" t="t" r="r" b="b"/>
            <a:pathLst>
              <a:path w="9571090" h="4581035">
                <a:moveTo>
                  <a:pt x="0" y="0"/>
                </a:moveTo>
                <a:lnTo>
                  <a:pt x="9571090" y="0"/>
                </a:lnTo>
                <a:lnTo>
                  <a:pt x="9571090" y="4581035"/>
                </a:lnTo>
                <a:lnTo>
                  <a:pt x="0" y="4581035"/>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5735320" y="-9525"/>
            <a:ext cx="9158605" cy="861695"/>
          </a:xfrm>
          <a:prstGeom prst="rect">
            <a:avLst/>
          </a:prstGeom>
        </p:spPr>
        <p:txBody>
          <a:bodyPr wrap="square" lIns="0" tIns="0" rIns="0" bIns="0" rtlCol="0" anchor="t">
            <a:spAutoFit/>
          </a:bodyPr>
          <a:lstStyle/>
          <a:p>
            <a:pPr algn="ctr">
              <a:lnSpc>
                <a:spcPts val="6720"/>
              </a:lnSpc>
              <a:spcBef>
                <a:spcPct val="0"/>
              </a:spcBef>
            </a:pPr>
            <a:r>
              <a:rPr lang="en-US" sz="5600" b="1" spc="110">
                <a:solidFill>
                  <a:srgbClr val="154374"/>
                </a:solidFill>
                <a:latin typeface="DejaVu Sans Bold" panose="020B0803030604020204"/>
                <a:ea typeface="DejaVu Sans Bold" panose="020B0803030604020204"/>
                <a:cs typeface="DejaVu Sans Bold" panose="020B0803030604020204"/>
                <a:sym typeface="DejaVu Sans Bold" panose="020B0803030604020204"/>
              </a:rPr>
              <a:t>Thiết kế và xây dựng</a:t>
            </a:r>
            <a:endParaRPr lang="en-US" sz="5600" b="1" spc="110">
              <a:solidFill>
                <a:srgbClr val="154374"/>
              </a:solidFill>
              <a:latin typeface="DejaVu Sans Bold" panose="020B0803030604020204"/>
              <a:ea typeface="DejaVu Sans Bold" panose="020B0803030604020204"/>
              <a:cs typeface="DejaVu Sans Bold" panose="020B0803030604020204"/>
              <a:sym typeface="DejaVu Sans Bold" panose="020B0803030604020204"/>
            </a:endParaRPr>
          </a:p>
        </p:txBody>
      </p:sp>
      <p:sp>
        <p:nvSpPr>
          <p:cNvPr id="5" name="TextBox 5"/>
          <p:cNvSpPr txBox="1"/>
          <p:nvPr/>
        </p:nvSpPr>
        <p:spPr>
          <a:xfrm>
            <a:off x="1124003" y="1429648"/>
            <a:ext cx="8427136" cy="748029"/>
          </a:xfrm>
          <a:prstGeom prst="rect">
            <a:avLst/>
          </a:prstGeom>
        </p:spPr>
        <p:txBody>
          <a:bodyPr lIns="0" tIns="0" rIns="0" bIns="0" rtlCol="0" anchor="t">
            <a:spAutoFit/>
          </a:bodyPr>
          <a:lstStyle/>
          <a:p>
            <a:pPr algn="l">
              <a:lnSpc>
                <a:spcPts val="6020"/>
              </a:lnSpc>
            </a:pPr>
            <a:r>
              <a:rPr lang="en-US" sz="4300" b="1">
                <a:solidFill>
                  <a:srgbClr val="000000"/>
                </a:solidFill>
                <a:latin typeface="DejaVu Serif Bold" panose="02060803050605020204"/>
                <a:ea typeface="DejaVu Serif Bold" panose="02060803050605020204"/>
                <a:cs typeface="DejaVu Serif Bold" panose="02060803050605020204"/>
                <a:sym typeface="DejaVu Serif Bold" panose="02060803050605020204"/>
              </a:rPr>
              <a:t>Chức năng gacha mở trứng</a:t>
            </a:r>
            <a:endParaRPr lang="en-US" sz="4300" b="1">
              <a:solidFill>
                <a:srgbClr val="000000"/>
              </a:solidFill>
              <a:latin typeface="DejaVu Serif Bold" panose="02060803050605020204"/>
              <a:ea typeface="DejaVu Serif Bold" panose="02060803050605020204"/>
              <a:cs typeface="DejaVu Serif Bold" panose="02060803050605020204"/>
              <a:sym typeface="DejaVu Serif Bold" panose="02060803050605020204"/>
            </a:endParaRPr>
          </a:p>
        </p:txBody>
      </p:sp>
      <p:sp>
        <p:nvSpPr>
          <p:cNvPr id="6" name="TextBox 6"/>
          <p:cNvSpPr txBox="1"/>
          <p:nvPr/>
        </p:nvSpPr>
        <p:spPr>
          <a:xfrm>
            <a:off x="1906505" y="6880006"/>
            <a:ext cx="5529908" cy="448310"/>
          </a:xfrm>
          <a:prstGeom prst="rect">
            <a:avLst/>
          </a:prstGeom>
        </p:spPr>
        <p:txBody>
          <a:bodyPr lIns="0" tIns="0" rIns="0" bIns="0" rtlCol="0" anchor="t">
            <a:spAutoFit/>
          </a:bodyPr>
          <a:lstStyle/>
          <a:p>
            <a:pPr algn="ctr">
              <a:lnSpc>
                <a:spcPts val="3640"/>
              </a:lnSpc>
              <a:spcBef>
                <a:spcPct val="0"/>
              </a:spcBef>
            </a:pPr>
            <a:r>
              <a:rPr lang="en-US" sz="2600" i="1">
                <a:solidFill>
                  <a:srgbClr val="000000"/>
                </a:solidFill>
                <a:latin typeface="Noto Serif Display Italics" panose="02020502080505090204"/>
                <a:ea typeface="Noto Serif Display Italics" panose="02020502080505090204"/>
                <a:cs typeface="Noto Serif Display Italics" panose="02020502080505090204"/>
                <a:sym typeface="Noto Serif Display Italics" panose="02020502080505090204"/>
              </a:rPr>
              <a:t>Widget OpenEggPanel</a:t>
            </a:r>
            <a:endParaRPr lang="en-US" sz="2600" i="1">
              <a:solidFill>
                <a:srgbClr val="000000"/>
              </a:solidFill>
              <a:latin typeface="Noto Serif Display Italics" panose="02020502080505090204"/>
              <a:ea typeface="Noto Serif Display Italics" panose="02020502080505090204"/>
              <a:cs typeface="Noto Serif Display Italics" panose="02020502080505090204"/>
              <a:sym typeface="Noto Serif Display Italics" panose="02020502080505090204"/>
            </a:endParaRPr>
          </a:p>
        </p:txBody>
      </p:sp>
      <p:sp>
        <p:nvSpPr>
          <p:cNvPr id="7" name="TextBox 7"/>
          <p:cNvSpPr txBox="1"/>
          <p:nvPr/>
        </p:nvSpPr>
        <p:spPr>
          <a:xfrm>
            <a:off x="10984824" y="6880006"/>
            <a:ext cx="5529908" cy="448310"/>
          </a:xfrm>
          <a:prstGeom prst="rect">
            <a:avLst/>
          </a:prstGeom>
        </p:spPr>
        <p:txBody>
          <a:bodyPr lIns="0" tIns="0" rIns="0" bIns="0" rtlCol="0" anchor="t">
            <a:spAutoFit/>
          </a:bodyPr>
          <a:lstStyle/>
          <a:p>
            <a:pPr algn="ctr">
              <a:lnSpc>
                <a:spcPts val="3640"/>
              </a:lnSpc>
              <a:spcBef>
                <a:spcPct val="0"/>
              </a:spcBef>
            </a:pPr>
            <a:r>
              <a:rPr lang="en-US" sz="2600" i="1">
                <a:solidFill>
                  <a:srgbClr val="000000"/>
                </a:solidFill>
                <a:latin typeface="Noto Serif Display Italics" panose="02020502080505090204"/>
                <a:ea typeface="Noto Serif Display Italics" panose="02020502080505090204"/>
                <a:cs typeface="Noto Serif Display Italics" panose="02020502080505090204"/>
                <a:sym typeface="Noto Serif Display Italics" panose="02020502080505090204"/>
              </a:rPr>
              <a:t>Màn hình mở 1 và 10 trứng</a:t>
            </a:r>
            <a:endParaRPr lang="en-US" sz="2600" i="1">
              <a:solidFill>
                <a:srgbClr val="000000"/>
              </a:solidFill>
              <a:latin typeface="Noto Serif Display Italics" panose="02020502080505090204"/>
              <a:ea typeface="Noto Serif Display Italics" panose="02020502080505090204"/>
              <a:cs typeface="Noto Serif Display Italics" panose="02020502080505090204"/>
              <a:sym typeface="Noto Serif Display Italics" panose="02020502080505090204"/>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395686" y="1515373"/>
            <a:ext cx="5156719" cy="7479071"/>
          </a:xfrm>
          <a:custGeom>
            <a:avLst/>
            <a:gdLst/>
            <a:ahLst/>
            <a:cxnLst/>
            <a:rect l="l" t="t" r="r" b="b"/>
            <a:pathLst>
              <a:path w="5156719" h="7479071">
                <a:moveTo>
                  <a:pt x="0" y="0"/>
                </a:moveTo>
                <a:lnTo>
                  <a:pt x="5156719" y="0"/>
                </a:lnTo>
                <a:lnTo>
                  <a:pt x="5156719" y="7479071"/>
                </a:lnTo>
                <a:lnTo>
                  <a:pt x="0" y="7479071"/>
                </a:lnTo>
                <a:lnTo>
                  <a:pt x="0" y="0"/>
                </a:lnTo>
                <a:close/>
              </a:path>
            </a:pathLst>
          </a:custGeom>
          <a:blipFill>
            <a:blip r:embed="rId1"/>
            <a:stretch>
              <a:fillRect/>
            </a:stretch>
          </a:blipFill>
        </p:spPr>
        <p:txBody>
          <a:bodyPr/>
          <a:lstStyle/>
          <a:p>
            <a:endParaRPr lang="en-US"/>
          </a:p>
        </p:txBody>
      </p:sp>
      <p:sp>
        <p:nvSpPr>
          <p:cNvPr id="3" name="Freeform 3"/>
          <p:cNvSpPr/>
          <p:nvPr/>
        </p:nvSpPr>
        <p:spPr>
          <a:xfrm>
            <a:off x="3320869" y="4632458"/>
            <a:ext cx="7185959" cy="4559159"/>
          </a:xfrm>
          <a:custGeom>
            <a:avLst/>
            <a:gdLst/>
            <a:ahLst/>
            <a:cxnLst/>
            <a:rect l="l" t="t" r="r" b="b"/>
            <a:pathLst>
              <a:path w="7185959" h="4559159">
                <a:moveTo>
                  <a:pt x="0" y="0"/>
                </a:moveTo>
                <a:lnTo>
                  <a:pt x="7185960" y="0"/>
                </a:lnTo>
                <a:lnTo>
                  <a:pt x="7185960" y="4559159"/>
                </a:lnTo>
                <a:lnTo>
                  <a:pt x="0" y="4559159"/>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5735320" y="-9525"/>
            <a:ext cx="9344025" cy="861695"/>
          </a:xfrm>
          <a:prstGeom prst="rect">
            <a:avLst/>
          </a:prstGeom>
        </p:spPr>
        <p:txBody>
          <a:bodyPr wrap="square" lIns="0" tIns="0" rIns="0" bIns="0" rtlCol="0" anchor="t">
            <a:spAutoFit/>
          </a:bodyPr>
          <a:lstStyle/>
          <a:p>
            <a:pPr algn="ctr">
              <a:lnSpc>
                <a:spcPts val="6720"/>
              </a:lnSpc>
              <a:spcBef>
                <a:spcPct val="0"/>
              </a:spcBef>
            </a:pPr>
            <a:r>
              <a:rPr lang="en-US" sz="5600" b="1" spc="110">
                <a:solidFill>
                  <a:srgbClr val="154374"/>
                </a:solidFill>
                <a:latin typeface="DejaVu Sans Bold" panose="020B0803030604020204"/>
                <a:ea typeface="DejaVu Sans Bold" panose="020B0803030604020204"/>
                <a:cs typeface="DejaVu Sans Bold" panose="020B0803030604020204"/>
                <a:sym typeface="DejaVu Sans Bold" panose="020B0803030604020204"/>
              </a:rPr>
              <a:t>Thiết kế và xây dựng</a:t>
            </a:r>
            <a:endParaRPr lang="en-US" sz="5600" b="1" spc="110">
              <a:solidFill>
                <a:srgbClr val="154374"/>
              </a:solidFill>
              <a:latin typeface="DejaVu Sans Bold" panose="020B0803030604020204"/>
              <a:ea typeface="DejaVu Sans Bold" panose="020B0803030604020204"/>
              <a:cs typeface="DejaVu Sans Bold" panose="020B0803030604020204"/>
              <a:sym typeface="DejaVu Sans Bold" panose="020B0803030604020204"/>
            </a:endParaRPr>
          </a:p>
        </p:txBody>
      </p:sp>
      <p:sp>
        <p:nvSpPr>
          <p:cNvPr id="5" name="TextBox 5"/>
          <p:cNvSpPr txBox="1"/>
          <p:nvPr/>
        </p:nvSpPr>
        <p:spPr>
          <a:xfrm>
            <a:off x="1124003" y="1429648"/>
            <a:ext cx="11980818" cy="748029"/>
          </a:xfrm>
          <a:prstGeom prst="rect">
            <a:avLst/>
          </a:prstGeom>
        </p:spPr>
        <p:txBody>
          <a:bodyPr lIns="0" tIns="0" rIns="0" bIns="0" rtlCol="0" anchor="t">
            <a:spAutoFit/>
          </a:bodyPr>
          <a:lstStyle/>
          <a:p>
            <a:pPr algn="l">
              <a:lnSpc>
                <a:spcPts val="6020"/>
              </a:lnSpc>
            </a:pPr>
            <a:r>
              <a:rPr lang="en-US" sz="4300" b="1">
                <a:solidFill>
                  <a:srgbClr val="000000"/>
                </a:solidFill>
                <a:latin typeface="DejaVu Serif Bold" panose="02060803050605020204"/>
                <a:ea typeface="DejaVu Serif Bold" panose="02060803050605020204"/>
                <a:cs typeface="DejaVu Serif Bold" panose="02060803050605020204"/>
                <a:sym typeface="DejaVu Serif Bold" panose="02060803050605020204"/>
              </a:rPr>
              <a:t>Chức năng tiến hóa thú cưng bậc Vàng</a:t>
            </a:r>
            <a:endParaRPr lang="en-US" sz="4300" b="1">
              <a:solidFill>
                <a:srgbClr val="000000"/>
              </a:solidFill>
              <a:latin typeface="DejaVu Serif Bold" panose="02060803050605020204"/>
              <a:ea typeface="DejaVu Serif Bold" panose="02060803050605020204"/>
              <a:cs typeface="DejaVu Serif Bold" panose="02060803050605020204"/>
              <a:sym typeface="DejaVu Serif Bold" panose="02060803050605020204"/>
            </a:endParaRPr>
          </a:p>
        </p:txBody>
      </p:sp>
      <p:sp>
        <p:nvSpPr>
          <p:cNvPr id="6" name="TextBox 6"/>
          <p:cNvSpPr txBox="1"/>
          <p:nvPr/>
        </p:nvSpPr>
        <p:spPr>
          <a:xfrm>
            <a:off x="1124003" y="2457450"/>
            <a:ext cx="11579692" cy="2571750"/>
          </a:xfrm>
          <a:prstGeom prst="rect">
            <a:avLst/>
          </a:prstGeom>
        </p:spPr>
        <p:txBody>
          <a:bodyPr lIns="0" tIns="0" rIns="0" bIns="0" rtlCol="0" anchor="t">
            <a:spAutoFit/>
          </a:bodyPr>
          <a:lstStyle/>
          <a:p>
            <a:pPr algn="just">
              <a:lnSpc>
                <a:spcPts val="4080"/>
              </a:lnSpc>
              <a:spcBef>
                <a:spcPct val="0"/>
              </a:spcBef>
            </a:pPr>
            <a:r>
              <a:rPr lang="en-US" sz="3400" spc="64">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Chức năng gộp thú cưng thành bậc vàng giúp người chơi có thể tái sử dụng lại các thú cưng cũ, đồng thời mạnh sức tấn công của chúng và khiến chúng có một hình dạng mới đẹp mắt.</a:t>
            </a:r>
            <a:endParaRPr lang="en-US" sz="3400" spc="64">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a:p>
            <a:pPr algn="just">
              <a:lnSpc>
                <a:spcPts val="4080"/>
              </a:lnSpc>
              <a:spcBef>
                <a:spcPct val="0"/>
              </a:spcBef>
            </a:pPr>
            <a:endParaRPr lang="en-US" sz="3400" spc="64">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99124" y="2418689"/>
            <a:ext cx="6182706" cy="3975492"/>
          </a:xfrm>
          <a:custGeom>
            <a:avLst/>
            <a:gdLst/>
            <a:ahLst/>
            <a:cxnLst/>
            <a:rect l="l" t="t" r="r" b="b"/>
            <a:pathLst>
              <a:path w="6182706" h="3975492">
                <a:moveTo>
                  <a:pt x="0" y="0"/>
                </a:moveTo>
                <a:lnTo>
                  <a:pt x="6182706" y="0"/>
                </a:lnTo>
                <a:lnTo>
                  <a:pt x="6182706" y="3975493"/>
                </a:lnTo>
                <a:lnTo>
                  <a:pt x="0" y="3975493"/>
                </a:lnTo>
                <a:lnTo>
                  <a:pt x="0" y="0"/>
                </a:lnTo>
                <a:close/>
              </a:path>
            </a:pathLst>
          </a:custGeom>
          <a:blipFill>
            <a:blip r:embed="rId1"/>
            <a:stretch>
              <a:fillRect/>
            </a:stretch>
          </a:blipFill>
        </p:spPr>
        <p:txBody>
          <a:bodyPr/>
          <a:lstStyle/>
          <a:p>
            <a:endParaRPr lang="en-US"/>
          </a:p>
        </p:txBody>
      </p:sp>
      <p:sp>
        <p:nvSpPr>
          <p:cNvPr id="3" name="Freeform 3"/>
          <p:cNvSpPr/>
          <p:nvPr/>
        </p:nvSpPr>
        <p:spPr>
          <a:xfrm>
            <a:off x="12331930" y="2631559"/>
            <a:ext cx="4325361" cy="3762623"/>
          </a:xfrm>
          <a:custGeom>
            <a:avLst/>
            <a:gdLst/>
            <a:ahLst/>
            <a:cxnLst/>
            <a:rect l="l" t="t" r="r" b="b"/>
            <a:pathLst>
              <a:path w="4325361" h="3762623">
                <a:moveTo>
                  <a:pt x="0" y="0"/>
                </a:moveTo>
                <a:lnTo>
                  <a:pt x="4325361" y="0"/>
                </a:lnTo>
                <a:lnTo>
                  <a:pt x="4325361" y="3762623"/>
                </a:lnTo>
                <a:lnTo>
                  <a:pt x="0" y="3762623"/>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5735320" y="-9525"/>
            <a:ext cx="9251950" cy="861695"/>
          </a:xfrm>
          <a:prstGeom prst="rect">
            <a:avLst/>
          </a:prstGeom>
        </p:spPr>
        <p:txBody>
          <a:bodyPr wrap="square" lIns="0" tIns="0" rIns="0" bIns="0" rtlCol="0" anchor="t">
            <a:spAutoFit/>
          </a:bodyPr>
          <a:lstStyle/>
          <a:p>
            <a:pPr algn="ctr">
              <a:lnSpc>
                <a:spcPts val="6720"/>
              </a:lnSpc>
              <a:spcBef>
                <a:spcPct val="0"/>
              </a:spcBef>
            </a:pPr>
            <a:r>
              <a:rPr lang="en-US" sz="5600" b="1" spc="110">
                <a:solidFill>
                  <a:srgbClr val="154374"/>
                </a:solidFill>
                <a:latin typeface="DejaVu Sans Bold" panose="020B0803030604020204"/>
                <a:ea typeface="DejaVu Sans Bold" panose="020B0803030604020204"/>
                <a:cs typeface="DejaVu Sans Bold" panose="020B0803030604020204"/>
                <a:sym typeface="DejaVu Sans Bold" panose="020B0803030604020204"/>
              </a:rPr>
              <a:t>Thiết kế và xây dựng</a:t>
            </a:r>
            <a:endParaRPr lang="en-US" sz="5600" b="1" spc="110">
              <a:solidFill>
                <a:srgbClr val="154374"/>
              </a:solidFill>
              <a:latin typeface="DejaVu Sans Bold" panose="020B0803030604020204"/>
              <a:ea typeface="DejaVu Sans Bold" panose="020B0803030604020204"/>
              <a:cs typeface="DejaVu Sans Bold" panose="020B0803030604020204"/>
              <a:sym typeface="DejaVu Sans Bold" panose="020B0803030604020204"/>
            </a:endParaRPr>
          </a:p>
        </p:txBody>
      </p:sp>
      <p:sp>
        <p:nvSpPr>
          <p:cNvPr id="5" name="TextBox 5"/>
          <p:cNvSpPr txBox="1"/>
          <p:nvPr/>
        </p:nvSpPr>
        <p:spPr>
          <a:xfrm>
            <a:off x="1124003" y="1429648"/>
            <a:ext cx="11980818" cy="748029"/>
          </a:xfrm>
          <a:prstGeom prst="rect">
            <a:avLst/>
          </a:prstGeom>
        </p:spPr>
        <p:txBody>
          <a:bodyPr lIns="0" tIns="0" rIns="0" bIns="0" rtlCol="0" anchor="t">
            <a:spAutoFit/>
          </a:bodyPr>
          <a:lstStyle/>
          <a:p>
            <a:pPr algn="l">
              <a:lnSpc>
                <a:spcPts val="6020"/>
              </a:lnSpc>
            </a:pPr>
            <a:r>
              <a:rPr lang="en-US" sz="4300" b="1">
                <a:solidFill>
                  <a:srgbClr val="000000"/>
                </a:solidFill>
                <a:latin typeface="DejaVu Serif Bold" panose="02060803050605020204"/>
                <a:ea typeface="DejaVu Serif Bold" panose="02060803050605020204"/>
                <a:cs typeface="DejaVu Serif Bold" panose="02060803050605020204"/>
                <a:sym typeface="DejaVu Serif Bold" panose="02060803050605020204"/>
              </a:rPr>
              <a:t>Chức năng tiến hóa thú cưng bậc Vàng</a:t>
            </a:r>
            <a:endParaRPr lang="en-US" sz="4300" b="1">
              <a:solidFill>
                <a:srgbClr val="000000"/>
              </a:solidFill>
              <a:latin typeface="DejaVu Serif Bold" panose="02060803050605020204"/>
              <a:ea typeface="DejaVu Serif Bold" panose="02060803050605020204"/>
              <a:cs typeface="DejaVu Serif Bold" panose="02060803050605020204"/>
              <a:sym typeface="DejaVu Serif Bold" panose="02060803050605020204"/>
            </a:endParaRPr>
          </a:p>
        </p:txBody>
      </p:sp>
      <p:sp>
        <p:nvSpPr>
          <p:cNvPr id="6" name="TextBox 6"/>
          <p:cNvSpPr txBox="1"/>
          <p:nvPr/>
        </p:nvSpPr>
        <p:spPr>
          <a:xfrm>
            <a:off x="1124003" y="6851382"/>
            <a:ext cx="17466443" cy="4114800"/>
          </a:xfrm>
          <a:prstGeom prst="rect">
            <a:avLst/>
          </a:prstGeom>
        </p:spPr>
        <p:txBody>
          <a:bodyPr lIns="0" tIns="0" rIns="0" bIns="0" rtlCol="0" anchor="t">
            <a:spAutoFit/>
          </a:bodyPr>
          <a:lstStyle/>
          <a:p>
            <a:pPr algn="just">
              <a:lnSpc>
                <a:spcPts val="4080"/>
              </a:lnSpc>
              <a:spcBef>
                <a:spcPct val="0"/>
              </a:spcBef>
            </a:pPr>
            <a:r>
              <a:rPr lang="en-US" sz="3400" spc="64">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Người chơi đồng ý bỏ ra đủ 5 thú cưng cùng loại hoặc hơn miễn là chia hết cho 5, trò chơi sẽ tính toán và hiển thị thú cưng bậc vàng tương ứng nhận được. Sau khi người chơi đồng ý và chọn OK, trò chơi sẽ thông báo và thêm thú cưng bậc vàng (Gold) dự kiến vào kho đồ và trừ đi số lượng tương ứng của thú cưng bậc thường </a:t>
            </a:r>
            <a:endParaRPr lang="en-US" sz="3400" spc="64">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a:p>
            <a:pPr algn="just">
              <a:lnSpc>
                <a:spcPts val="4080"/>
              </a:lnSpc>
              <a:spcBef>
                <a:spcPct val="0"/>
              </a:spcBef>
            </a:pPr>
            <a:endParaRPr lang="en-US" sz="3400" spc="64">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a:p>
            <a:pPr algn="just">
              <a:lnSpc>
                <a:spcPts val="4080"/>
              </a:lnSpc>
              <a:spcBef>
                <a:spcPct val="0"/>
              </a:spcBef>
            </a:pPr>
            <a:endParaRPr lang="en-US" sz="3400" spc="64">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a:p>
            <a:pPr algn="just">
              <a:lnSpc>
                <a:spcPts val="4080"/>
              </a:lnSpc>
              <a:spcBef>
                <a:spcPct val="0"/>
              </a:spcBef>
            </a:pPr>
            <a:endParaRPr lang="en-US" sz="3400" spc="64">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p:txBody>
      </p:sp>
      <p:sp>
        <p:nvSpPr>
          <p:cNvPr id="7" name="AutoShape 7"/>
          <p:cNvSpPr/>
          <p:nvPr/>
        </p:nvSpPr>
        <p:spPr>
          <a:xfrm>
            <a:off x="8911815" y="4531920"/>
            <a:ext cx="3190130" cy="0"/>
          </a:xfrm>
          <a:prstGeom prst="line">
            <a:avLst/>
          </a:prstGeom>
          <a:ln w="38100" cap="flat">
            <a:solidFill>
              <a:srgbClr val="000000"/>
            </a:solidFill>
            <a:prstDash val="solid"/>
            <a:headEnd type="none" w="sm" len="sm"/>
            <a:tailEnd type="triangle" w="lg" len="med"/>
          </a:ln>
        </p:spPr>
        <p:txBody>
          <a:bodyPr/>
          <a:lstStyle/>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905793" y="2659018"/>
            <a:ext cx="7940542" cy="4377082"/>
          </a:xfrm>
          <a:custGeom>
            <a:avLst/>
            <a:gdLst/>
            <a:ahLst/>
            <a:cxnLst/>
            <a:rect l="l" t="t" r="r" b="b"/>
            <a:pathLst>
              <a:path w="7940542" h="4377082">
                <a:moveTo>
                  <a:pt x="0" y="0"/>
                </a:moveTo>
                <a:lnTo>
                  <a:pt x="7940542" y="0"/>
                </a:lnTo>
                <a:lnTo>
                  <a:pt x="7940542" y="4377083"/>
                </a:lnTo>
                <a:lnTo>
                  <a:pt x="0" y="4377083"/>
                </a:lnTo>
                <a:lnTo>
                  <a:pt x="0" y="0"/>
                </a:lnTo>
                <a:close/>
              </a:path>
            </a:pathLst>
          </a:custGeom>
          <a:blipFill>
            <a:blip r:embed="rId1"/>
            <a:stretch>
              <a:fillRect/>
            </a:stretch>
          </a:blipFill>
        </p:spPr>
        <p:txBody>
          <a:bodyPr/>
          <a:lstStyle/>
          <a:p>
            <a:endParaRPr lang="en-US"/>
          </a:p>
        </p:txBody>
      </p:sp>
      <p:sp>
        <p:nvSpPr>
          <p:cNvPr id="3" name="TextBox 3"/>
          <p:cNvSpPr txBox="1"/>
          <p:nvPr/>
        </p:nvSpPr>
        <p:spPr>
          <a:xfrm>
            <a:off x="5735320" y="-9525"/>
            <a:ext cx="9642475" cy="861695"/>
          </a:xfrm>
          <a:prstGeom prst="rect">
            <a:avLst/>
          </a:prstGeom>
        </p:spPr>
        <p:txBody>
          <a:bodyPr wrap="square" lIns="0" tIns="0" rIns="0" bIns="0" rtlCol="0" anchor="t">
            <a:spAutoFit/>
          </a:bodyPr>
          <a:lstStyle/>
          <a:p>
            <a:pPr algn="ctr">
              <a:lnSpc>
                <a:spcPts val="6720"/>
              </a:lnSpc>
              <a:spcBef>
                <a:spcPct val="0"/>
              </a:spcBef>
            </a:pPr>
            <a:r>
              <a:rPr lang="en-US" sz="5600" b="1" spc="110">
                <a:solidFill>
                  <a:srgbClr val="154374"/>
                </a:solidFill>
                <a:latin typeface="DejaVu Sans Bold" panose="020B0803030604020204"/>
                <a:ea typeface="DejaVu Sans Bold" panose="020B0803030604020204"/>
                <a:cs typeface="DejaVu Sans Bold" panose="020B0803030604020204"/>
                <a:sym typeface="DejaVu Sans Bold" panose="020B0803030604020204"/>
              </a:rPr>
              <a:t>Thiết kế và xây dựng</a:t>
            </a:r>
            <a:endParaRPr lang="en-US" sz="5600" b="1" spc="110">
              <a:solidFill>
                <a:srgbClr val="154374"/>
              </a:solidFill>
              <a:latin typeface="DejaVu Sans Bold" panose="020B0803030604020204"/>
              <a:ea typeface="DejaVu Sans Bold" panose="020B0803030604020204"/>
              <a:cs typeface="DejaVu Sans Bold" panose="020B0803030604020204"/>
              <a:sym typeface="DejaVu Sans Bold" panose="020B0803030604020204"/>
            </a:endParaRPr>
          </a:p>
        </p:txBody>
      </p:sp>
      <p:sp>
        <p:nvSpPr>
          <p:cNvPr id="4" name="TextBox 4"/>
          <p:cNvSpPr txBox="1"/>
          <p:nvPr/>
        </p:nvSpPr>
        <p:spPr>
          <a:xfrm>
            <a:off x="1124003" y="1429648"/>
            <a:ext cx="11980818" cy="748029"/>
          </a:xfrm>
          <a:prstGeom prst="rect">
            <a:avLst/>
          </a:prstGeom>
        </p:spPr>
        <p:txBody>
          <a:bodyPr lIns="0" tIns="0" rIns="0" bIns="0" rtlCol="0" anchor="t">
            <a:spAutoFit/>
          </a:bodyPr>
          <a:lstStyle/>
          <a:p>
            <a:pPr algn="l">
              <a:lnSpc>
                <a:spcPts val="6020"/>
              </a:lnSpc>
            </a:pPr>
            <a:r>
              <a:rPr lang="en-US" sz="4300" b="1">
                <a:solidFill>
                  <a:srgbClr val="000000"/>
                </a:solidFill>
                <a:latin typeface="DejaVu Serif Bold" panose="02060803050605020204"/>
                <a:ea typeface="DejaVu Serif Bold" panose="02060803050605020204"/>
                <a:cs typeface="DejaVu Serif Bold" panose="02060803050605020204"/>
                <a:sym typeface="DejaVu Serif Bold" panose="02060803050605020204"/>
              </a:rPr>
              <a:t>Mua sắm tại cửa hàng Thương nhân</a:t>
            </a:r>
            <a:endParaRPr lang="en-US" sz="4300" b="1">
              <a:solidFill>
                <a:srgbClr val="000000"/>
              </a:solidFill>
              <a:latin typeface="DejaVu Serif Bold" panose="02060803050605020204"/>
              <a:ea typeface="DejaVu Serif Bold" panose="02060803050605020204"/>
              <a:cs typeface="DejaVu Serif Bold" panose="02060803050605020204"/>
              <a:sym typeface="DejaVu Serif Bold" panose="02060803050605020204"/>
            </a:endParaRPr>
          </a:p>
        </p:txBody>
      </p:sp>
      <p:sp>
        <p:nvSpPr>
          <p:cNvPr id="5" name="TextBox 5"/>
          <p:cNvSpPr txBox="1"/>
          <p:nvPr/>
        </p:nvSpPr>
        <p:spPr>
          <a:xfrm>
            <a:off x="1124003" y="2489060"/>
            <a:ext cx="8929634" cy="5657850"/>
          </a:xfrm>
          <a:prstGeom prst="rect">
            <a:avLst/>
          </a:prstGeom>
        </p:spPr>
        <p:txBody>
          <a:bodyPr lIns="0" tIns="0" rIns="0" bIns="0" rtlCol="0" anchor="t">
            <a:spAutoFit/>
          </a:bodyPr>
          <a:lstStyle/>
          <a:p>
            <a:pPr algn="just">
              <a:lnSpc>
                <a:spcPts val="4080"/>
              </a:lnSpc>
              <a:spcBef>
                <a:spcPct val="0"/>
              </a:spcBef>
            </a:pPr>
            <a:r>
              <a:rPr lang="en-US" sz="3400" spc="64">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Khi người chơi tiến vào khu vực Shop của thương nhân, đến gần thương nhân và nhấn phím F từ bàn phím, game sẽ hiện lên màn hình của Shop bao gồm các ô chứa các vật phẩm và giá quy đổi bằng kim cương. Khi người chơi ấn vào vật phẩm sẽ thực hiện kiểm tra kim cương người chơi có đủ không, nếu không đủ sẽ hiện thông báo không đủ tài nguyên cho người chơi.</a:t>
            </a:r>
            <a:endParaRPr lang="en-US" sz="3400" spc="64">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a:p>
            <a:pPr algn="just">
              <a:lnSpc>
                <a:spcPts val="4080"/>
              </a:lnSpc>
              <a:spcBef>
                <a:spcPct val="0"/>
              </a:spcBef>
            </a:pPr>
            <a:endParaRPr lang="en-US" sz="3400" spc="64">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p:txBody>
      </p:sp>
      <p:sp>
        <p:nvSpPr>
          <p:cNvPr id="6" name="TextBox 6"/>
          <p:cNvSpPr txBox="1"/>
          <p:nvPr/>
        </p:nvSpPr>
        <p:spPr>
          <a:xfrm>
            <a:off x="12111110" y="7217816"/>
            <a:ext cx="5529908" cy="448310"/>
          </a:xfrm>
          <a:prstGeom prst="rect">
            <a:avLst/>
          </a:prstGeom>
        </p:spPr>
        <p:txBody>
          <a:bodyPr lIns="0" tIns="0" rIns="0" bIns="0" rtlCol="0" anchor="t">
            <a:spAutoFit/>
          </a:bodyPr>
          <a:lstStyle/>
          <a:p>
            <a:pPr algn="ctr">
              <a:lnSpc>
                <a:spcPts val="3640"/>
              </a:lnSpc>
              <a:spcBef>
                <a:spcPct val="0"/>
              </a:spcBef>
            </a:pPr>
            <a:r>
              <a:rPr lang="en-US" sz="2600" i="1">
                <a:solidFill>
                  <a:srgbClr val="000000"/>
                </a:solidFill>
                <a:latin typeface="Noto Serif Display Italics" panose="02020502080505090204"/>
                <a:ea typeface="Noto Serif Display Italics" panose="02020502080505090204"/>
                <a:cs typeface="Noto Serif Display Italics" panose="02020502080505090204"/>
                <a:sym typeface="Noto Serif Display Italics" panose="02020502080505090204"/>
              </a:rPr>
              <a:t>Cửa hàng Thương nhân</a:t>
            </a:r>
            <a:endParaRPr lang="en-US" sz="2600" i="1">
              <a:solidFill>
                <a:srgbClr val="000000"/>
              </a:solidFill>
              <a:latin typeface="Noto Serif Display Italics" panose="02020502080505090204"/>
              <a:ea typeface="Noto Serif Display Italics" panose="02020502080505090204"/>
              <a:cs typeface="Noto Serif Display Italics" panose="02020502080505090204"/>
              <a:sym typeface="Noto Serif Display Italics" panose="02020502080505090204"/>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465354" y="2431580"/>
            <a:ext cx="6301138" cy="5946529"/>
          </a:xfrm>
          <a:custGeom>
            <a:avLst/>
            <a:gdLst/>
            <a:ahLst/>
            <a:cxnLst/>
            <a:rect l="l" t="t" r="r" b="b"/>
            <a:pathLst>
              <a:path w="6301138" h="5946529">
                <a:moveTo>
                  <a:pt x="0" y="0"/>
                </a:moveTo>
                <a:lnTo>
                  <a:pt x="6301138" y="0"/>
                </a:lnTo>
                <a:lnTo>
                  <a:pt x="6301138" y="5946529"/>
                </a:lnTo>
                <a:lnTo>
                  <a:pt x="0" y="5946529"/>
                </a:lnTo>
                <a:lnTo>
                  <a:pt x="0" y="0"/>
                </a:lnTo>
                <a:close/>
              </a:path>
            </a:pathLst>
          </a:custGeom>
          <a:blipFill>
            <a:blip r:embed="rId1"/>
            <a:stretch>
              <a:fillRect/>
            </a:stretch>
          </a:blipFill>
        </p:spPr>
        <p:txBody>
          <a:bodyPr/>
          <a:lstStyle/>
          <a:p>
            <a:endParaRPr lang="en-US"/>
          </a:p>
        </p:txBody>
      </p:sp>
      <p:sp>
        <p:nvSpPr>
          <p:cNvPr id="3" name="TextBox 3"/>
          <p:cNvSpPr txBox="1"/>
          <p:nvPr/>
        </p:nvSpPr>
        <p:spPr>
          <a:xfrm>
            <a:off x="5735320" y="-9525"/>
            <a:ext cx="9589135" cy="861695"/>
          </a:xfrm>
          <a:prstGeom prst="rect">
            <a:avLst/>
          </a:prstGeom>
        </p:spPr>
        <p:txBody>
          <a:bodyPr wrap="square" lIns="0" tIns="0" rIns="0" bIns="0" rtlCol="0" anchor="t">
            <a:spAutoFit/>
          </a:bodyPr>
          <a:lstStyle/>
          <a:p>
            <a:pPr algn="ctr">
              <a:lnSpc>
                <a:spcPts val="6720"/>
              </a:lnSpc>
              <a:spcBef>
                <a:spcPct val="0"/>
              </a:spcBef>
            </a:pPr>
            <a:r>
              <a:rPr lang="en-US" sz="5600" b="1" spc="110">
                <a:solidFill>
                  <a:srgbClr val="154374"/>
                </a:solidFill>
                <a:latin typeface="DejaVu Sans Bold" panose="020B0803030604020204"/>
                <a:ea typeface="DejaVu Sans Bold" panose="020B0803030604020204"/>
                <a:cs typeface="DejaVu Sans Bold" panose="020B0803030604020204"/>
                <a:sym typeface="DejaVu Sans Bold" panose="020B0803030604020204"/>
              </a:rPr>
              <a:t>Thiết kế và xây dựng</a:t>
            </a:r>
            <a:endParaRPr lang="en-US" sz="5600" b="1" spc="110">
              <a:solidFill>
                <a:srgbClr val="154374"/>
              </a:solidFill>
              <a:latin typeface="DejaVu Sans Bold" panose="020B0803030604020204"/>
              <a:ea typeface="DejaVu Sans Bold" panose="020B0803030604020204"/>
              <a:cs typeface="DejaVu Sans Bold" panose="020B0803030604020204"/>
              <a:sym typeface="DejaVu Sans Bold" panose="020B0803030604020204"/>
            </a:endParaRPr>
          </a:p>
        </p:txBody>
      </p:sp>
      <p:sp>
        <p:nvSpPr>
          <p:cNvPr id="4" name="TextBox 4"/>
          <p:cNvSpPr txBox="1"/>
          <p:nvPr/>
        </p:nvSpPr>
        <p:spPr>
          <a:xfrm>
            <a:off x="1124003" y="1429648"/>
            <a:ext cx="11980818" cy="748029"/>
          </a:xfrm>
          <a:prstGeom prst="rect">
            <a:avLst/>
          </a:prstGeom>
        </p:spPr>
        <p:txBody>
          <a:bodyPr lIns="0" tIns="0" rIns="0" bIns="0" rtlCol="0" anchor="t">
            <a:spAutoFit/>
          </a:bodyPr>
          <a:lstStyle/>
          <a:p>
            <a:pPr algn="l">
              <a:lnSpc>
                <a:spcPts val="6020"/>
              </a:lnSpc>
            </a:pPr>
            <a:r>
              <a:rPr lang="en-US" sz="4300" b="1">
                <a:solidFill>
                  <a:srgbClr val="000000"/>
                </a:solidFill>
                <a:latin typeface="DejaVu Serif Bold" panose="02060803050605020204"/>
                <a:ea typeface="DejaVu Serif Bold" panose="02060803050605020204"/>
                <a:cs typeface="DejaVu Serif Bold" panose="02060803050605020204"/>
                <a:sym typeface="DejaVu Serif Bold" panose="02060803050605020204"/>
              </a:rPr>
              <a:t>Hệ thống bãi farm và chướng ngại vật</a:t>
            </a:r>
            <a:endParaRPr lang="en-US" sz="4300" b="1">
              <a:solidFill>
                <a:srgbClr val="000000"/>
              </a:solidFill>
              <a:latin typeface="DejaVu Serif Bold" panose="02060803050605020204"/>
              <a:ea typeface="DejaVu Serif Bold" panose="02060803050605020204"/>
              <a:cs typeface="DejaVu Serif Bold" panose="02060803050605020204"/>
              <a:sym typeface="DejaVu Serif Bold" panose="02060803050605020204"/>
            </a:endParaRPr>
          </a:p>
        </p:txBody>
      </p:sp>
      <p:sp>
        <p:nvSpPr>
          <p:cNvPr id="5" name="TextBox 5"/>
          <p:cNvSpPr txBox="1"/>
          <p:nvPr/>
        </p:nvSpPr>
        <p:spPr>
          <a:xfrm>
            <a:off x="1124003" y="2364905"/>
            <a:ext cx="10933312" cy="4780915"/>
          </a:xfrm>
          <a:prstGeom prst="rect">
            <a:avLst/>
          </a:prstGeom>
        </p:spPr>
        <p:txBody>
          <a:bodyPr lIns="0" tIns="0" rIns="0" bIns="0" rtlCol="0" anchor="t">
            <a:spAutoFit/>
          </a:bodyPr>
          <a:lstStyle/>
          <a:p>
            <a:pPr algn="l">
              <a:lnSpc>
                <a:spcPts val="4760"/>
              </a:lnSpc>
            </a:pPr>
            <a:r>
              <a:rPr lang="en-US" sz="340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Khi người chơi tiến vào khu vực bãi farm, actor </a:t>
            </a:r>
            <a:r>
              <a:rPr lang="en-US" sz="3400" b="1">
                <a:solidFill>
                  <a:srgbClr val="000000"/>
                </a:solidFill>
                <a:latin typeface="Noto Serif Display Bold" panose="02020802080505020204"/>
                <a:ea typeface="Noto Serif Display Bold" panose="02020802080505020204"/>
                <a:cs typeface="Noto Serif Display Bold" panose="02020802080505020204"/>
                <a:sym typeface="Noto Serif Display Bold" panose="02020802080505020204"/>
              </a:rPr>
              <a:t>StructureSpawn</a:t>
            </a:r>
            <a:r>
              <a:rPr lang="en-US" sz="340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kiểm tra số lượng chướng ngại vật hiện tại, nếu &lt; 12 thì sẽ sản sinh chướng ngại vật, nếu số lượng quá 12 thì sẽ dừng lại.</a:t>
            </a:r>
            <a:endParaRPr lang="en-US" sz="340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a:p>
            <a:pPr algn="l">
              <a:lnSpc>
                <a:spcPts val="4760"/>
              </a:lnSpc>
            </a:pPr>
            <a:endParaRPr lang="en-US" sz="340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a:p>
            <a:pPr algn="l">
              <a:lnSpc>
                <a:spcPts val="4760"/>
              </a:lnSpc>
            </a:pPr>
            <a:r>
              <a:rPr lang="en-US" sz="340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Có hai loại chướng ngại vật là </a:t>
            </a:r>
            <a:r>
              <a:rPr lang="en-US" sz="3400" b="1">
                <a:solidFill>
                  <a:srgbClr val="000000"/>
                </a:solidFill>
                <a:latin typeface="Noto Serif Display Bold" panose="02020802080505020204"/>
                <a:ea typeface="Noto Serif Display Bold" panose="02020802080505020204"/>
                <a:cs typeface="Noto Serif Display Bold" panose="02020802080505020204"/>
                <a:sym typeface="Noto Serif Display Bold" panose="02020802080505020204"/>
              </a:rPr>
              <a:t>BunchOfCoins</a:t>
            </a:r>
            <a:r>
              <a:rPr lang="en-US" sz="340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và </a:t>
            </a:r>
            <a:r>
              <a:rPr lang="en-US" sz="3400" b="1">
                <a:solidFill>
                  <a:srgbClr val="000000"/>
                </a:solidFill>
                <a:latin typeface="Noto Serif Display Bold" panose="02020802080505020204"/>
                <a:ea typeface="Noto Serif Display Bold" panose="02020802080505020204"/>
                <a:cs typeface="Noto Serif Display Bold" panose="02020802080505020204"/>
                <a:sym typeface="Noto Serif Display Bold" panose="02020802080505020204"/>
              </a:rPr>
              <a:t>CoinCrate</a:t>
            </a:r>
            <a:endParaRPr lang="en-US" sz="3400" b="1">
              <a:solidFill>
                <a:srgbClr val="000000"/>
              </a:solidFill>
              <a:latin typeface="Noto Serif Display Bold" panose="02020802080505020204"/>
              <a:ea typeface="Noto Serif Display Bold" panose="02020802080505020204"/>
              <a:cs typeface="Noto Serif Display Bold" panose="02020802080505020204"/>
              <a:sym typeface="Noto Serif Display Bold" panose="02020802080505020204"/>
            </a:endParaRPr>
          </a:p>
          <a:p>
            <a:pPr algn="l">
              <a:lnSpc>
                <a:spcPts val="4760"/>
              </a:lnSpc>
            </a:pPr>
            <a:endParaRPr lang="en-US" sz="3400" b="1">
              <a:solidFill>
                <a:srgbClr val="000000"/>
              </a:solidFill>
              <a:latin typeface="Noto Serif Display Bold" panose="02020802080505020204"/>
              <a:ea typeface="Noto Serif Display Bold" panose="02020802080505020204"/>
              <a:cs typeface="Noto Serif Display Bold" panose="02020802080505020204"/>
              <a:sym typeface="Noto Serif Display Bold" panose="02020802080505020204"/>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72258" y="2539930"/>
            <a:ext cx="4264439" cy="3304150"/>
          </a:xfrm>
          <a:custGeom>
            <a:avLst/>
            <a:gdLst/>
            <a:ahLst/>
            <a:cxnLst/>
            <a:rect l="l" t="t" r="r" b="b"/>
            <a:pathLst>
              <a:path w="4264439" h="3304150">
                <a:moveTo>
                  <a:pt x="0" y="0"/>
                </a:moveTo>
                <a:lnTo>
                  <a:pt x="4264438" y="0"/>
                </a:lnTo>
                <a:lnTo>
                  <a:pt x="4264438" y="3304151"/>
                </a:lnTo>
                <a:lnTo>
                  <a:pt x="0" y="3304151"/>
                </a:lnTo>
                <a:lnTo>
                  <a:pt x="0" y="0"/>
                </a:lnTo>
                <a:close/>
              </a:path>
            </a:pathLst>
          </a:custGeom>
          <a:blipFill>
            <a:blip r:embed="rId1"/>
            <a:stretch>
              <a:fillRect/>
            </a:stretch>
          </a:blipFill>
        </p:spPr>
        <p:txBody>
          <a:bodyPr/>
          <a:lstStyle/>
          <a:p>
            <a:endParaRPr lang="en-US"/>
          </a:p>
        </p:txBody>
      </p:sp>
      <p:sp>
        <p:nvSpPr>
          <p:cNvPr id="3" name="Freeform 3"/>
          <p:cNvSpPr/>
          <p:nvPr/>
        </p:nvSpPr>
        <p:spPr>
          <a:xfrm>
            <a:off x="9458087" y="2539930"/>
            <a:ext cx="4737133" cy="3304150"/>
          </a:xfrm>
          <a:custGeom>
            <a:avLst/>
            <a:gdLst/>
            <a:ahLst/>
            <a:cxnLst/>
            <a:rect l="l" t="t" r="r" b="b"/>
            <a:pathLst>
              <a:path w="4737133" h="3304150">
                <a:moveTo>
                  <a:pt x="0" y="0"/>
                </a:moveTo>
                <a:lnTo>
                  <a:pt x="4737133" y="0"/>
                </a:lnTo>
                <a:lnTo>
                  <a:pt x="4737133" y="3304151"/>
                </a:lnTo>
                <a:lnTo>
                  <a:pt x="0" y="3304151"/>
                </a:lnTo>
                <a:lnTo>
                  <a:pt x="0" y="0"/>
                </a:lnTo>
                <a:close/>
              </a:path>
            </a:pathLst>
          </a:custGeom>
          <a:blipFill>
            <a:blip r:embed="rId2"/>
            <a:stretch>
              <a:fillRect/>
            </a:stretch>
          </a:blipFill>
        </p:spPr>
        <p:txBody>
          <a:bodyPr/>
          <a:lstStyle/>
          <a:p>
            <a:endParaRPr lang="en-US"/>
          </a:p>
        </p:txBody>
      </p:sp>
      <p:sp>
        <p:nvSpPr>
          <p:cNvPr id="4" name="Freeform 4"/>
          <p:cNvSpPr/>
          <p:nvPr/>
        </p:nvSpPr>
        <p:spPr>
          <a:xfrm>
            <a:off x="1788387" y="2539930"/>
            <a:ext cx="5070726" cy="3304150"/>
          </a:xfrm>
          <a:custGeom>
            <a:avLst/>
            <a:gdLst/>
            <a:ahLst/>
            <a:cxnLst/>
            <a:rect l="l" t="t" r="r" b="b"/>
            <a:pathLst>
              <a:path w="5070726" h="3304150">
                <a:moveTo>
                  <a:pt x="0" y="0"/>
                </a:moveTo>
                <a:lnTo>
                  <a:pt x="5070726" y="0"/>
                </a:lnTo>
                <a:lnTo>
                  <a:pt x="5070726" y="3304151"/>
                </a:lnTo>
                <a:lnTo>
                  <a:pt x="0" y="3304151"/>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5735320" y="-9525"/>
            <a:ext cx="9158605" cy="861695"/>
          </a:xfrm>
          <a:prstGeom prst="rect">
            <a:avLst/>
          </a:prstGeom>
        </p:spPr>
        <p:txBody>
          <a:bodyPr wrap="square" lIns="0" tIns="0" rIns="0" bIns="0" rtlCol="0" anchor="t">
            <a:spAutoFit/>
          </a:bodyPr>
          <a:lstStyle/>
          <a:p>
            <a:pPr algn="ctr">
              <a:lnSpc>
                <a:spcPts val="6720"/>
              </a:lnSpc>
              <a:spcBef>
                <a:spcPct val="0"/>
              </a:spcBef>
            </a:pPr>
            <a:r>
              <a:rPr lang="en-US" sz="5600" b="1" spc="110">
                <a:solidFill>
                  <a:srgbClr val="154374"/>
                </a:solidFill>
                <a:latin typeface="DejaVu Sans Bold" panose="020B0803030604020204"/>
                <a:ea typeface="DejaVu Sans Bold" panose="020B0803030604020204"/>
                <a:cs typeface="DejaVu Sans Bold" panose="020B0803030604020204"/>
                <a:sym typeface="DejaVu Sans Bold" panose="020B0803030604020204"/>
              </a:rPr>
              <a:t>Thiết kế và xây dựng</a:t>
            </a:r>
            <a:endParaRPr lang="en-US" sz="5600" b="1" spc="110">
              <a:solidFill>
                <a:srgbClr val="154374"/>
              </a:solidFill>
              <a:latin typeface="DejaVu Sans Bold" panose="020B0803030604020204"/>
              <a:ea typeface="DejaVu Sans Bold" panose="020B0803030604020204"/>
              <a:cs typeface="DejaVu Sans Bold" panose="020B0803030604020204"/>
              <a:sym typeface="DejaVu Sans Bold" panose="020B0803030604020204"/>
            </a:endParaRPr>
          </a:p>
        </p:txBody>
      </p:sp>
      <p:sp>
        <p:nvSpPr>
          <p:cNvPr id="6" name="TextBox 6"/>
          <p:cNvSpPr txBox="1"/>
          <p:nvPr/>
        </p:nvSpPr>
        <p:spPr>
          <a:xfrm>
            <a:off x="1124003" y="1429648"/>
            <a:ext cx="11980818" cy="748029"/>
          </a:xfrm>
          <a:prstGeom prst="rect">
            <a:avLst/>
          </a:prstGeom>
        </p:spPr>
        <p:txBody>
          <a:bodyPr lIns="0" tIns="0" rIns="0" bIns="0" rtlCol="0" anchor="t">
            <a:spAutoFit/>
          </a:bodyPr>
          <a:lstStyle/>
          <a:p>
            <a:pPr algn="l">
              <a:lnSpc>
                <a:spcPts val="6020"/>
              </a:lnSpc>
            </a:pPr>
            <a:r>
              <a:rPr lang="en-US" sz="4300" b="1">
                <a:solidFill>
                  <a:srgbClr val="000000"/>
                </a:solidFill>
                <a:latin typeface="DejaVu Serif Bold" panose="02060803050605020204"/>
                <a:ea typeface="DejaVu Serif Bold" panose="02060803050605020204"/>
                <a:cs typeface="DejaVu Serif Bold" panose="02060803050605020204"/>
                <a:sym typeface="DejaVu Serif Bold" panose="02060803050605020204"/>
              </a:rPr>
              <a:t>Hệ thống bãi farm và chướng ngại vật</a:t>
            </a:r>
            <a:endParaRPr lang="en-US" sz="4300" b="1">
              <a:solidFill>
                <a:srgbClr val="000000"/>
              </a:solidFill>
              <a:latin typeface="DejaVu Serif Bold" panose="02060803050605020204"/>
              <a:ea typeface="DejaVu Serif Bold" panose="02060803050605020204"/>
              <a:cs typeface="DejaVu Serif Bold" panose="02060803050605020204"/>
              <a:sym typeface="DejaVu Serif Bold" panose="02060803050605020204"/>
            </a:endParaRPr>
          </a:p>
        </p:txBody>
      </p:sp>
      <p:sp>
        <p:nvSpPr>
          <p:cNvPr id="7" name="TextBox 7"/>
          <p:cNvSpPr txBox="1"/>
          <p:nvPr/>
        </p:nvSpPr>
        <p:spPr>
          <a:xfrm>
            <a:off x="1584504" y="6118701"/>
            <a:ext cx="5529908" cy="448310"/>
          </a:xfrm>
          <a:prstGeom prst="rect">
            <a:avLst/>
          </a:prstGeom>
        </p:spPr>
        <p:txBody>
          <a:bodyPr lIns="0" tIns="0" rIns="0" bIns="0" rtlCol="0" anchor="t">
            <a:spAutoFit/>
          </a:bodyPr>
          <a:lstStyle/>
          <a:p>
            <a:pPr algn="ctr">
              <a:lnSpc>
                <a:spcPts val="3640"/>
              </a:lnSpc>
              <a:spcBef>
                <a:spcPct val="0"/>
              </a:spcBef>
            </a:pPr>
            <a:r>
              <a:rPr lang="en-US" sz="2600" i="1">
                <a:solidFill>
                  <a:srgbClr val="000000"/>
                </a:solidFill>
                <a:latin typeface="Noto Serif Display Italics" panose="02020502080505090204"/>
                <a:ea typeface="Noto Serif Display Italics" panose="02020502080505090204"/>
                <a:cs typeface="Noto Serif Display Italics" panose="02020502080505090204"/>
                <a:sym typeface="Noto Serif Display Italics" panose="02020502080505090204"/>
              </a:rPr>
              <a:t>Khu vực Bãi Farm</a:t>
            </a:r>
            <a:endParaRPr lang="en-US" sz="2600" i="1">
              <a:solidFill>
                <a:srgbClr val="000000"/>
              </a:solidFill>
              <a:latin typeface="Noto Serif Display Italics" panose="02020502080505090204"/>
              <a:ea typeface="Noto Serif Display Italics" panose="02020502080505090204"/>
              <a:cs typeface="Noto Serif Display Italics" panose="02020502080505090204"/>
              <a:sym typeface="Noto Serif Display Italics" panose="02020502080505090204"/>
            </a:endParaRPr>
          </a:p>
        </p:txBody>
      </p:sp>
      <p:sp>
        <p:nvSpPr>
          <p:cNvPr id="8" name="TextBox 8"/>
          <p:cNvSpPr txBox="1"/>
          <p:nvPr/>
        </p:nvSpPr>
        <p:spPr>
          <a:xfrm>
            <a:off x="9647710" y="6118701"/>
            <a:ext cx="4167848" cy="448310"/>
          </a:xfrm>
          <a:prstGeom prst="rect">
            <a:avLst/>
          </a:prstGeom>
        </p:spPr>
        <p:txBody>
          <a:bodyPr lIns="0" tIns="0" rIns="0" bIns="0" rtlCol="0" anchor="t">
            <a:spAutoFit/>
          </a:bodyPr>
          <a:lstStyle/>
          <a:p>
            <a:pPr algn="ctr">
              <a:lnSpc>
                <a:spcPts val="3640"/>
              </a:lnSpc>
              <a:spcBef>
                <a:spcPct val="0"/>
              </a:spcBef>
            </a:pPr>
            <a:r>
              <a:rPr lang="en-US" sz="2600" i="1">
                <a:solidFill>
                  <a:srgbClr val="000000"/>
                </a:solidFill>
                <a:latin typeface="Noto Serif Display Italics" panose="02020502080505090204"/>
                <a:ea typeface="Noto Serif Display Italics" panose="02020502080505090204"/>
                <a:cs typeface="Noto Serif Display Italics" panose="02020502080505090204"/>
                <a:sym typeface="Noto Serif Display Italics" panose="02020502080505090204"/>
              </a:rPr>
              <a:t>BunchOfCoins</a:t>
            </a:r>
            <a:endParaRPr lang="en-US" sz="2600" i="1">
              <a:solidFill>
                <a:srgbClr val="000000"/>
              </a:solidFill>
              <a:latin typeface="Noto Serif Display Italics" panose="02020502080505090204"/>
              <a:ea typeface="Noto Serif Display Italics" panose="02020502080505090204"/>
              <a:cs typeface="Noto Serif Display Italics" panose="02020502080505090204"/>
              <a:sym typeface="Noto Serif Display Italics" panose="02020502080505090204"/>
            </a:endParaRPr>
          </a:p>
        </p:txBody>
      </p:sp>
      <p:sp>
        <p:nvSpPr>
          <p:cNvPr id="9" name="TextBox 9"/>
          <p:cNvSpPr txBox="1"/>
          <p:nvPr/>
        </p:nvSpPr>
        <p:spPr>
          <a:xfrm>
            <a:off x="14468849" y="6118701"/>
            <a:ext cx="4167848" cy="448310"/>
          </a:xfrm>
          <a:prstGeom prst="rect">
            <a:avLst/>
          </a:prstGeom>
        </p:spPr>
        <p:txBody>
          <a:bodyPr lIns="0" tIns="0" rIns="0" bIns="0" rtlCol="0" anchor="t">
            <a:spAutoFit/>
          </a:bodyPr>
          <a:lstStyle/>
          <a:p>
            <a:pPr algn="ctr">
              <a:lnSpc>
                <a:spcPts val="3640"/>
              </a:lnSpc>
              <a:spcBef>
                <a:spcPct val="0"/>
              </a:spcBef>
            </a:pPr>
            <a:r>
              <a:rPr lang="en-US" sz="2600" i="1">
                <a:solidFill>
                  <a:srgbClr val="000000"/>
                </a:solidFill>
                <a:latin typeface="Noto Serif Display Italics" panose="02020502080505090204"/>
                <a:ea typeface="Noto Serif Display Italics" panose="02020502080505090204"/>
                <a:cs typeface="Noto Serif Display Italics" panose="02020502080505090204"/>
                <a:sym typeface="Noto Serif Display Italics" panose="02020502080505090204"/>
              </a:rPr>
              <a:t>CoinCrate</a:t>
            </a:r>
            <a:endParaRPr lang="en-US" sz="2600" i="1">
              <a:solidFill>
                <a:srgbClr val="000000"/>
              </a:solidFill>
              <a:latin typeface="Noto Serif Display Italics" panose="02020502080505090204"/>
              <a:ea typeface="Noto Serif Display Italics" panose="02020502080505090204"/>
              <a:cs typeface="Noto Serif Display Italics" panose="02020502080505090204"/>
              <a:sym typeface="Noto Serif Display Italics" panose="02020502080505090204"/>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762411" y="2286091"/>
            <a:ext cx="10199941" cy="4883222"/>
          </a:xfrm>
          <a:custGeom>
            <a:avLst/>
            <a:gdLst/>
            <a:ahLst/>
            <a:cxnLst/>
            <a:rect l="l" t="t" r="r" b="b"/>
            <a:pathLst>
              <a:path w="10199941" h="4883222">
                <a:moveTo>
                  <a:pt x="0" y="0"/>
                </a:moveTo>
                <a:lnTo>
                  <a:pt x="10199941" y="0"/>
                </a:lnTo>
                <a:lnTo>
                  <a:pt x="10199941" y="4883222"/>
                </a:lnTo>
                <a:lnTo>
                  <a:pt x="0" y="4883222"/>
                </a:lnTo>
                <a:lnTo>
                  <a:pt x="0" y="0"/>
                </a:lnTo>
                <a:close/>
              </a:path>
            </a:pathLst>
          </a:custGeom>
          <a:blipFill>
            <a:blip r:embed="rId1"/>
            <a:stretch>
              <a:fillRect/>
            </a:stretch>
          </a:blipFill>
        </p:spPr>
        <p:txBody>
          <a:bodyPr/>
          <a:lstStyle/>
          <a:p>
            <a:endParaRPr lang="en-US"/>
          </a:p>
        </p:txBody>
      </p:sp>
      <p:sp>
        <p:nvSpPr>
          <p:cNvPr id="3" name="TextBox 3"/>
          <p:cNvSpPr txBox="1"/>
          <p:nvPr/>
        </p:nvSpPr>
        <p:spPr>
          <a:xfrm>
            <a:off x="5735320" y="-9525"/>
            <a:ext cx="9646920" cy="861695"/>
          </a:xfrm>
          <a:prstGeom prst="rect">
            <a:avLst/>
          </a:prstGeom>
        </p:spPr>
        <p:txBody>
          <a:bodyPr wrap="square" lIns="0" tIns="0" rIns="0" bIns="0" rtlCol="0" anchor="t">
            <a:spAutoFit/>
          </a:bodyPr>
          <a:lstStyle/>
          <a:p>
            <a:pPr algn="ctr">
              <a:lnSpc>
                <a:spcPts val="6720"/>
              </a:lnSpc>
              <a:spcBef>
                <a:spcPct val="0"/>
              </a:spcBef>
            </a:pPr>
            <a:r>
              <a:rPr lang="en-US" sz="5600" b="1" spc="110">
                <a:solidFill>
                  <a:srgbClr val="154374"/>
                </a:solidFill>
                <a:latin typeface="DejaVu Sans Bold" panose="020B0803030604020204"/>
                <a:ea typeface="DejaVu Sans Bold" panose="020B0803030604020204"/>
                <a:cs typeface="DejaVu Sans Bold" panose="020B0803030604020204"/>
                <a:sym typeface="DejaVu Sans Bold" panose="020B0803030604020204"/>
              </a:rPr>
              <a:t>Thiết kế và xây dựng</a:t>
            </a:r>
            <a:endParaRPr lang="en-US" sz="5600" b="1" spc="110">
              <a:solidFill>
                <a:srgbClr val="154374"/>
              </a:solidFill>
              <a:latin typeface="DejaVu Sans Bold" panose="020B0803030604020204"/>
              <a:ea typeface="DejaVu Sans Bold" panose="020B0803030604020204"/>
              <a:cs typeface="DejaVu Sans Bold" panose="020B0803030604020204"/>
              <a:sym typeface="DejaVu Sans Bold" panose="020B0803030604020204"/>
            </a:endParaRPr>
          </a:p>
        </p:txBody>
      </p:sp>
      <p:sp>
        <p:nvSpPr>
          <p:cNvPr id="4" name="TextBox 4"/>
          <p:cNvSpPr txBox="1"/>
          <p:nvPr/>
        </p:nvSpPr>
        <p:spPr>
          <a:xfrm>
            <a:off x="1124003" y="1429648"/>
            <a:ext cx="11980818" cy="748029"/>
          </a:xfrm>
          <a:prstGeom prst="rect">
            <a:avLst/>
          </a:prstGeom>
        </p:spPr>
        <p:txBody>
          <a:bodyPr lIns="0" tIns="0" rIns="0" bIns="0" rtlCol="0" anchor="t">
            <a:spAutoFit/>
          </a:bodyPr>
          <a:lstStyle/>
          <a:p>
            <a:pPr algn="l">
              <a:lnSpc>
                <a:spcPts val="6020"/>
              </a:lnSpc>
            </a:pPr>
            <a:r>
              <a:rPr lang="en-US" sz="4300" b="1">
                <a:solidFill>
                  <a:srgbClr val="000000"/>
                </a:solidFill>
                <a:latin typeface="DejaVu Serif Bold" panose="02060803050605020204"/>
                <a:ea typeface="DejaVu Serif Bold" panose="02060803050605020204"/>
                <a:cs typeface="DejaVu Serif Bold" panose="02060803050605020204"/>
                <a:sym typeface="DejaVu Serif Bold" panose="02060803050605020204"/>
              </a:rPr>
              <a:t>Xây dựng bản đồ</a:t>
            </a:r>
            <a:endParaRPr lang="en-US" sz="4300" b="1">
              <a:solidFill>
                <a:srgbClr val="000000"/>
              </a:solidFill>
              <a:latin typeface="DejaVu Serif Bold" panose="02060803050605020204"/>
              <a:ea typeface="DejaVu Serif Bold" panose="02060803050605020204"/>
              <a:cs typeface="DejaVu Serif Bold" panose="02060803050605020204"/>
              <a:sym typeface="DejaVu Serif Bold" panose="02060803050605020204"/>
            </a:endParaRPr>
          </a:p>
        </p:txBody>
      </p:sp>
      <p:sp>
        <p:nvSpPr>
          <p:cNvPr id="5" name="TextBox 5"/>
          <p:cNvSpPr txBox="1"/>
          <p:nvPr/>
        </p:nvSpPr>
        <p:spPr>
          <a:xfrm>
            <a:off x="1005840" y="2286091"/>
            <a:ext cx="7445854" cy="2571750"/>
          </a:xfrm>
          <a:prstGeom prst="rect">
            <a:avLst/>
          </a:prstGeom>
        </p:spPr>
        <p:txBody>
          <a:bodyPr lIns="0" tIns="0" rIns="0" bIns="0" rtlCol="0" anchor="t">
            <a:spAutoFit/>
          </a:bodyPr>
          <a:lstStyle/>
          <a:p>
            <a:pPr algn="just">
              <a:lnSpc>
                <a:spcPts val="4080"/>
              </a:lnSpc>
            </a:pPr>
            <a:r>
              <a:rPr lang="en-US" sz="3400" spc="64">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Tổng quan thiết kế bản đồ:</a:t>
            </a:r>
            <a:endParaRPr lang="en-US" sz="3400" spc="64">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a:p>
            <a:pPr marL="734060" lvl="1" indent="-367030" algn="just">
              <a:lnSpc>
                <a:spcPts val="4080"/>
              </a:lnSpc>
              <a:buFont typeface="Arial" panose="020B0604020202020204"/>
              <a:buChar char="•"/>
            </a:pPr>
            <a:r>
              <a:rPr lang="en-US" sz="3400" spc="64">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Khu vực mở trứng</a:t>
            </a:r>
            <a:endParaRPr lang="en-US" sz="3400" spc="64">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a:p>
            <a:pPr marL="734060" lvl="1" indent="-367030" algn="just">
              <a:lnSpc>
                <a:spcPts val="4080"/>
              </a:lnSpc>
              <a:buFont typeface="Arial" panose="020B0604020202020204"/>
              <a:buChar char="•"/>
            </a:pPr>
            <a:r>
              <a:rPr lang="en-US" sz="3400" spc="64">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Bãi farm</a:t>
            </a:r>
            <a:endParaRPr lang="en-US" sz="3400" spc="64">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a:p>
            <a:pPr marL="734060" lvl="1" indent="-367030" algn="just">
              <a:lnSpc>
                <a:spcPts val="4080"/>
              </a:lnSpc>
              <a:buFont typeface="Arial" panose="020B0604020202020204"/>
              <a:buChar char="•"/>
            </a:pPr>
            <a:r>
              <a:rPr lang="en-US" sz="3400" spc="64">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Bối cảnh</a:t>
            </a:r>
            <a:endParaRPr lang="en-US" sz="3400" spc="64">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a:p>
            <a:pPr marL="734060" lvl="1" indent="-367030" algn="just">
              <a:lnSpc>
                <a:spcPts val="4080"/>
              </a:lnSpc>
              <a:spcBef>
                <a:spcPct val="0"/>
              </a:spcBef>
              <a:buFont typeface="Arial" panose="020B0604020202020204"/>
              <a:buChar char="•"/>
            </a:pPr>
            <a:r>
              <a:rPr lang="en-US" sz="3400" spc="66">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Điểm khởi đầu</a:t>
            </a:r>
            <a:endParaRPr lang="en-US" sz="3400" spc="66">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p:txBody>
      </p:sp>
      <p:sp>
        <p:nvSpPr>
          <p:cNvPr id="6" name="TextBox 6"/>
          <p:cNvSpPr txBox="1"/>
          <p:nvPr/>
        </p:nvSpPr>
        <p:spPr>
          <a:xfrm>
            <a:off x="11607304" y="7292962"/>
            <a:ext cx="5529908" cy="448310"/>
          </a:xfrm>
          <a:prstGeom prst="rect">
            <a:avLst/>
          </a:prstGeom>
        </p:spPr>
        <p:txBody>
          <a:bodyPr lIns="0" tIns="0" rIns="0" bIns="0" rtlCol="0" anchor="t">
            <a:spAutoFit/>
          </a:bodyPr>
          <a:lstStyle/>
          <a:p>
            <a:pPr algn="ctr">
              <a:lnSpc>
                <a:spcPts val="3640"/>
              </a:lnSpc>
              <a:spcBef>
                <a:spcPct val="0"/>
              </a:spcBef>
            </a:pPr>
            <a:r>
              <a:rPr lang="en-US" sz="2600" i="1">
                <a:solidFill>
                  <a:srgbClr val="000000"/>
                </a:solidFill>
                <a:latin typeface="Noto Serif Display Italics" panose="02020502080505090204"/>
                <a:ea typeface="Noto Serif Display Italics" panose="02020502080505090204"/>
                <a:cs typeface="Noto Serif Display Italics" panose="02020502080505090204"/>
                <a:sym typeface="Noto Serif Display Italics" panose="02020502080505090204"/>
              </a:rPr>
              <a:t>Tổng quan thiết kế bản đồ</a:t>
            </a:r>
            <a:endParaRPr lang="en-US" sz="2600" i="1">
              <a:solidFill>
                <a:srgbClr val="000000"/>
              </a:solidFill>
              <a:latin typeface="Noto Serif Display Italics" panose="02020502080505090204"/>
              <a:ea typeface="Noto Serif Display Italics" panose="02020502080505090204"/>
              <a:cs typeface="Noto Serif Display Italics" panose="02020502080505090204"/>
              <a:sym typeface="Noto Serif Display Italics" panose="02020502080505090204"/>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735320" y="-9525"/>
            <a:ext cx="9022715" cy="861695"/>
          </a:xfrm>
          <a:prstGeom prst="rect">
            <a:avLst/>
          </a:prstGeom>
        </p:spPr>
        <p:txBody>
          <a:bodyPr wrap="square" lIns="0" tIns="0" rIns="0" bIns="0" rtlCol="0" anchor="t">
            <a:spAutoFit/>
          </a:bodyPr>
          <a:lstStyle/>
          <a:p>
            <a:pPr algn="ctr">
              <a:lnSpc>
                <a:spcPts val="6720"/>
              </a:lnSpc>
              <a:spcBef>
                <a:spcPct val="0"/>
              </a:spcBef>
            </a:pPr>
            <a:r>
              <a:rPr lang="en-US" sz="5600" b="1" spc="110">
                <a:solidFill>
                  <a:srgbClr val="154374"/>
                </a:solidFill>
                <a:latin typeface="DejaVu Sans Bold" panose="020B0803030604020204"/>
                <a:ea typeface="DejaVu Sans Bold" panose="020B0803030604020204"/>
                <a:cs typeface="DejaVu Sans Bold" panose="020B0803030604020204"/>
                <a:sym typeface="DejaVu Sans Bold" panose="020B0803030604020204"/>
              </a:rPr>
              <a:t>Thiết kế và xây dựng</a:t>
            </a:r>
            <a:endParaRPr lang="en-US" sz="5600" b="1" spc="110">
              <a:solidFill>
                <a:srgbClr val="154374"/>
              </a:solidFill>
              <a:latin typeface="DejaVu Sans Bold" panose="020B0803030604020204"/>
              <a:ea typeface="DejaVu Sans Bold" panose="020B0803030604020204"/>
              <a:cs typeface="DejaVu Sans Bold" panose="020B0803030604020204"/>
              <a:sym typeface="DejaVu Sans Bold" panose="020B0803030604020204"/>
            </a:endParaRPr>
          </a:p>
        </p:txBody>
      </p:sp>
      <p:sp>
        <p:nvSpPr>
          <p:cNvPr id="3" name="TextBox 3"/>
          <p:cNvSpPr txBox="1"/>
          <p:nvPr/>
        </p:nvSpPr>
        <p:spPr>
          <a:xfrm>
            <a:off x="1124003" y="1429648"/>
            <a:ext cx="11980818" cy="748029"/>
          </a:xfrm>
          <a:prstGeom prst="rect">
            <a:avLst/>
          </a:prstGeom>
        </p:spPr>
        <p:txBody>
          <a:bodyPr lIns="0" tIns="0" rIns="0" bIns="0" rtlCol="0" anchor="t">
            <a:spAutoFit/>
          </a:bodyPr>
          <a:lstStyle/>
          <a:p>
            <a:pPr algn="l">
              <a:lnSpc>
                <a:spcPts val="6020"/>
              </a:lnSpc>
            </a:pPr>
            <a:r>
              <a:rPr lang="en-US" sz="4300" b="1">
                <a:solidFill>
                  <a:srgbClr val="000000"/>
                </a:solidFill>
                <a:latin typeface="DejaVu Serif Bold" panose="02060803050605020204"/>
                <a:ea typeface="DejaVu Serif Bold" panose="02060803050605020204"/>
                <a:cs typeface="DejaVu Serif Bold" panose="02060803050605020204"/>
                <a:sym typeface="DejaVu Serif Bold" panose="02060803050605020204"/>
              </a:rPr>
              <a:t>Xây dựng bản đồ</a:t>
            </a:r>
            <a:endParaRPr lang="en-US" sz="4300" b="1">
              <a:solidFill>
                <a:srgbClr val="000000"/>
              </a:solidFill>
              <a:latin typeface="DejaVu Serif Bold" panose="02060803050605020204"/>
              <a:ea typeface="DejaVu Serif Bold" panose="02060803050605020204"/>
              <a:cs typeface="DejaVu Serif Bold" panose="02060803050605020204"/>
              <a:sym typeface="DejaVu Serif Bold" panose="02060803050605020204"/>
            </a:endParaRPr>
          </a:p>
        </p:txBody>
      </p:sp>
      <p:sp>
        <p:nvSpPr>
          <p:cNvPr id="4" name="TextBox 4"/>
          <p:cNvSpPr txBox="1"/>
          <p:nvPr/>
        </p:nvSpPr>
        <p:spPr>
          <a:xfrm>
            <a:off x="11607304" y="7299262"/>
            <a:ext cx="5529908" cy="448310"/>
          </a:xfrm>
          <a:prstGeom prst="rect">
            <a:avLst/>
          </a:prstGeom>
        </p:spPr>
        <p:txBody>
          <a:bodyPr lIns="0" tIns="0" rIns="0" bIns="0" rtlCol="0" anchor="t">
            <a:spAutoFit/>
          </a:bodyPr>
          <a:lstStyle/>
          <a:p>
            <a:pPr algn="ctr">
              <a:lnSpc>
                <a:spcPts val="3640"/>
              </a:lnSpc>
              <a:spcBef>
                <a:spcPct val="0"/>
              </a:spcBef>
            </a:pPr>
            <a:r>
              <a:rPr lang="en-US" sz="2600" i="1">
                <a:solidFill>
                  <a:srgbClr val="000000"/>
                </a:solidFill>
                <a:latin typeface="Noto Serif Display Italics" panose="02020502080505090204"/>
                <a:ea typeface="Noto Serif Display Italics" panose="02020502080505090204"/>
                <a:cs typeface="Noto Serif Display Italics" panose="02020502080505090204"/>
                <a:sym typeface="Noto Serif Display Italics" panose="02020502080505090204"/>
              </a:rPr>
              <a:t>Bản đồ thực tế hiện tại</a:t>
            </a:r>
            <a:endParaRPr lang="en-US" sz="2600" i="1">
              <a:solidFill>
                <a:srgbClr val="000000"/>
              </a:solidFill>
              <a:latin typeface="Noto Serif Display Italics" panose="02020502080505090204"/>
              <a:ea typeface="Noto Serif Display Italics" panose="02020502080505090204"/>
              <a:cs typeface="Noto Serif Display Italics" panose="02020502080505090204"/>
              <a:sym typeface="Noto Serif Display Italics" panose="02020502080505090204"/>
            </a:endParaRPr>
          </a:p>
        </p:txBody>
      </p:sp>
      <p:sp>
        <p:nvSpPr>
          <p:cNvPr id="5" name="Freeform 5"/>
          <p:cNvSpPr/>
          <p:nvPr/>
        </p:nvSpPr>
        <p:spPr>
          <a:xfrm>
            <a:off x="9278712" y="2844428"/>
            <a:ext cx="10187092" cy="3960232"/>
          </a:xfrm>
          <a:custGeom>
            <a:avLst/>
            <a:gdLst/>
            <a:ahLst/>
            <a:cxnLst/>
            <a:rect l="l" t="t" r="r" b="b"/>
            <a:pathLst>
              <a:path w="10187092" h="3960232">
                <a:moveTo>
                  <a:pt x="0" y="0"/>
                </a:moveTo>
                <a:lnTo>
                  <a:pt x="10187091" y="0"/>
                </a:lnTo>
                <a:lnTo>
                  <a:pt x="10187091" y="3960232"/>
                </a:lnTo>
                <a:lnTo>
                  <a:pt x="0" y="3960232"/>
                </a:lnTo>
                <a:lnTo>
                  <a:pt x="0" y="0"/>
                </a:lnTo>
                <a:close/>
              </a:path>
            </a:pathLst>
          </a:custGeom>
          <a:blipFill>
            <a:blip r:embed="rId1"/>
            <a:stretch>
              <a:fillRect/>
            </a:stretch>
          </a:blipFill>
        </p:spPr>
        <p:txBody>
          <a:bodyPr/>
          <a:lstStyle/>
          <a:p>
            <a:endParaRPr lang="en-US"/>
          </a:p>
        </p:txBody>
      </p:sp>
      <p:sp>
        <p:nvSpPr>
          <p:cNvPr id="6" name="TextBox 6"/>
          <p:cNvSpPr txBox="1"/>
          <p:nvPr/>
        </p:nvSpPr>
        <p:spPr>
          <a:xfrm>
            <a:off x="1124003" y="2453942"/>
            <a:ext cx="7445854" cy="5657850"/>
          </a:xfrm>
          <a:prstGeom prst="rect">
            <a:avLst/>
          </a:prstGeom>
        </p:spPr>
        <p:txBody>
          <a:bodyPr lIns="0" tIns="0" rIns="0" bIns="0" rtlCol="0" anchor="t">
            <a:spAutoFit/>
          </a:bodyPr>
          <a:lstStyle/>
          <a:p>
            <a:pPr algn="just">
              <a:lnSpc>
                <a:spcPts val="4080"/>
              </a:lnSpc>
            </a:pPr>
            <a:r>
              <a:rPr lang="en-US" sz="3400" spc="64">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Hiện tại trò chơi có tổng cộng 722 actors.  </a:t>
            </a:r>
            <a:endParaRPr lang="en-US" sz="3400" spc="64">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a:p>
            <a:pPr algn="just">
              <a:lnSpc>
                <a:spcPts val="4080"/>
              </a:lnSpc>
            </a:pPr>
            <a:r>
              <a:rPr lang="en-US" sz="3400" spc="64">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Các khu vực bối cảnh trò chơi:</a:t>
            </a:r>
            <a:endParaRPr lang="en-US" sz="3400" spc="64">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a:p>
            <a:pPr marL="734060" lvl="1" indent="-367030" algn="just">
              <a:lnSpc>
                <a:spcPts val="4080"/>
              </a:lnSpc>
              <a:buFont typeface="Arial" panose="020B0604020202020204"/>
              <a:buChar char="•"/>
            </a:pPr>
            <a:r>
              <a:rPr lang="en-US" sz="3400" spc="64">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Khu mở trứng</a:t>
            </a:r>
            <a:endParaRPr lang="en-US" sz="3400" spc="64">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a:p>
            <a:pPr marL="734060" lvl="1" indent="-367030" algn="just">
              <a:lnSpc>
                <a:spcPts val="4080"/>
              </a:lnSpc>
              <a:buFont typeface="Arial" panose="020B0604020202020204"/>
              <a:buChar char="•"/>
            </a:pPr>
            <a:r>
              <a:rPr lang="en-US" sz="3400" spc="64">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Làng tân thủ</a:t>
            </a:r>
            <a:endParaRPr lang="en-US" sz="3400" spc="64">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a:p>
            <a:pPr marL="734060" lvl="1" indent="-367030" algn="just">
              <a:lnSpc>
                <a:spcPts val="4080"/>
              </a:lnSpc>
              <a:buFont typeface="Arial" panose="020B0604020202020204"/>
              <a:buChar char="•"/>
            </a:pPr>
            <a:r>
              <a:rPr lang="en-US" sz="3400" spc="64">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Chợ </a:t>
            </a:r>
            <a:endParaRPr lang="en-US" sz="3400" spc="64">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a:p>
            <a:pPr marL="734060" lvl="1" indent="-367030" algn="just">
              <a:lnSpc>
                <a:spcPts val="4080"/>
              </a:lnSpc>
              <a:buFont typeface="Arial" panose="020B0604020202020204"/>
              <a:buChar char="•"/>
            </a:pPr>
            <a:r>
              <a:rPr lang="en-US" sz="3400" spc="64">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Cửa hàng thương nhân bí ẩn</a:t>
            </a:r>
            <a:endParaRPr lang="en-US" sz="3400" spc="64">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a:p>
            <a:pPr marL="734060" lvl="1" indent="-367030" algn="just">
              <a:lnSpc>
                <a:spcPts val="4080"/>
              </a:lnSpc>
              <a:buFont typeface="Arial" panose="020B0604020202020204"/>
              <a:buChar char="•"/>
            </a:pPr>
            <a:r>
              <a:rPr lang="en-US" sz="3400" spc="64">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Golden Factory</a:t>
            </a:r>
            <a:endParaRPr lang="en-US" sz="3400" spc="64">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a:p>
            <a:pPr marL="734060" lvl="1" indent="-367030" algn="just">
              <a:lnSpc>
                <a:spcPts val="4080"/>
              </a:lnSpc>
              <a:buFont typeface="Arial" panose="020B0604020202020204"/>
              <a:buChar char="•"/>
            </a:pPr>
            <a:r>
              <a:rPr lang="en-US" sz="3400" spc="64">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Cafe mèo</a:t>
            </a:r>
            <a:endParaRPr lang="en-US" sz="3400" spc="64">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a:p>
            <a:pPr marL="734060" lvl="1" indent="-367030" algn="just">
              <a:lnSpc>
                <a:spcPts val="4080"/>
              </a:lnSpc>
              <a:buFont typeface="Arial" panose="020B0604020202020204"/>
              <a:buChar char="•"/>
            </a:pPr>
            <a:r>
              <a:rPr lang="en-US" sz="3400" spc="64">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Chung cư</a:t>
            </a:r>
            <a:endParaRPr lang="en-US" sz="3400" spc="64">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a:p>
            <a:pPr marL="734060" lvl="1" indent="-367030" algn="just">
              <a:lnSpc>
                <a:spcPts val="4080"/>
              </a:lnSpc>
              <a:spcBef>
                <a:spcPct val="0"/>
              </a:spcBef>
              <a:buFont typeface="Arial" panose="020B0604020202020204"/>
              <a:buChar char="•"/>
            </a:pPr>
            <a:r>
              <a:rPr lang="en-US" sz="3400" spc="64">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Khu quân sự</a:t>
            </a:r>
            <a:endParaRPr lang="en-US" sz="3400" spc="64">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219864" flipH="1" flipV="1">
            <a:off x="16748878" y="3282678"/>
            <a:ext cx="209505" cy="7974853"/>
          </a:xfrm>
          <a:custGeom>
            <a:avLst/>
            <a:gdLst/>
            <a:ahLst/>
            <a:cxnLst/>
            <a:rect l="l" t="t" r="r" b="b"/>
            <a:pathLst>
              <a:path w="209505" h="7974853">
                <a:moveTo>
                  <a:pt x="209504" y="7974854"/>
                </a:moveTo>
                <a:lnTo>
                  <a:pt x="0" y="7974854"/>
                </a:lnTo>
                <a:lnTo>
                  <a:pt x="0" y="0"/>
                </a:lnTo>
                <a:lnTo>
                  <a:pt x="209504" y="0"/>
                </a:lnTo>
                <a:lnTo>
                  <a:pt x="209504" y="7974854"/>
                </a:lnTo>
                <a:close/>
              </a:path>
            </a:pathLst>
          </a:custGeom>
          <a:blipFill>
            <a:blip r:embed="rId1"/>
            <a:stretch>
              <a:fillRect l="-2811768"/>
            </a:stretch>
          </a:blipFill>
        </p:spPr>
        <p:txBody>
          <a:bodyPr/>
          <a:lstStyle/>
          <a:p>
            <a:endParaRPr lang="en-US"/>
          </a:p>
        </p:txBody>
      </p:sp>
      <p:sp>
        <p:nvSpPr>
          <p:cNvPr id="3" name="Freeform 3"/>
          <p:cNvSpPr/>
          <p:nvPr/>
        </p:nvSpPr>
        <p:spPr>
          <a:xfrm rot="1209727" flipH="1" flipV="1">
            <a:off x="13854058" y="6185915"/>
            <a:ext cx="209505" cy="7974853"/>
          </a:xfrm>
          <a:custGeom>
            <a:avLst/>
            <a:gdLst/>
            <a:ahLst/>
            <a:cxnLst/>
            <a:rect l="l" t="t" r="r" b="b"/>
            <a:pathLst>
              <a:path w="209505" h="7974853">
                <a:moveTo>
                  <a:pt x="209505" y="7974854"/>
                </a:moveTo>
                <a:lnTo>
                  <a:pt x="0" y="7974854"/>
                </a:lnTo>
                <a:lnTo>
                  <a:pt x="0" y="0"/>
                </a:lnTo>
                <a:lnTo>
                  <a:pt x="209505" y="0"/>
                </a:lnTo>
                <a:lnTo>
                  <a:pt x="209505" y="7974854"/>
                </a:lnTo>
                <a:close/>
              </a:path>
            </a:pathLst>
          </a:custGeom>
          <a:blipFill>
            <a:blip r:embed="rId1"/>
            <a:stretch>
              <a:fillRect l="-2811768"/>
            </a:stretch>
          </a:blipFill>
        </p:spPr>
        <p:txBody>
          <a:bodyPr/>
          <a:lstStyle/>
          <a:p>
            <a:endParaRPr lang="en-US"/>
          </a:p>
        </p:txBody>
      </p:sp>
      <p:sp>
        <p:nvSpPr>
          <p:cNvPr id="4" name="Freeform 4"/>
          <p:cNvSpPr/>
          <p:nvPr/>
        </p:nvSpPr>
        <p:spPr>
          <a:xfrm rot="1166518" flipH="1" flipV="1">
            <a:off x="14209849" y="-1952995"/>
            <a:ext cx="209505" cy="7974853"/>
          </a:xfrm>
          <a:custGeom>
            <a:avLst/>
            <a:gdLst/>
            <a:ahLst/>
            <a:cxnLst/>
            <a:rect l="l" t="t" r="r" b="b"/>
            <a:pathLst>
              <a:path w="209505" h="7974853">
                <a:moveTo>
                  <a:pt x="209505" y="7974853"/>
                </a:moveTo>
                <a:lnTo>
                  <a:pt x="0" y="7974853"/>
                </a:lnTo>
                <a:lnTo>
                  <a:pt x="0" y="0"/>
                </a:lnTo>
                <a:lnTo>
                  <a:pt x="209505" y="0"/>
                </a:lnTo>
                <a:lnTo>
                  <a:pt x="209505" y="7974853"/>
                </a:lnTo>
                <a:close/>
              </a:path>
            </a:pathLst>
          </a:custGeom>
          <a:blipFill>
            <a:blip r:embed="rId1"/>
            <a:stretch>
              <a:fillRect l="-2811768"/>
            </a:stretch>
          </a:blipFill>
        </p:spPr>
        <p:txBody>
          <a:bodyPr/>
          <a:lstStyle/>
          <a:p>
            <a:endParaRPr lang="en-US"/>
          </a:p>
        </p:txBody>
      </p:sp>
      <p:sp>
        <p:nvSpPr>
          <p:cNvPr id="5" name="Freeform 5"/>
          <p:cNvSpPr/>
          <p:nvPr/>
        </p:nvSpPr>
        <p:spPr>
          <a:xfrm rot="-4224446">
            <a:off x="12197990" y="866600"/>
            <a:ext cx="17100032" cy="9618768"/>
          </a:xfrm>
          <a:custGeom>
            <a:avLst/>
            <a:gdLst/>
            <a:ahLst/>
            <a:cxnLst/>
            <a:rect l="l" t="t" r="r" b="b"/>
            <a:pathLst>
              <a:path w="17100032" h="9618768">
                <a:moveTo>
                  <a:pt x="0" y="0"/>
                </a:moveTo>
                <a:lnTo>
                  <a:pt x="17100032" y="0"/>
                </a:lnTo>
                <a:lnTo>
                  <a:pt x="17100032" y="9618768"/>
                </a:lnTo>
                <a:lnTo>
                  <a:pt x="0" y="96187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4224446">
            <a:off x="11911577" y="-5424529"/>
            <a:ext cx="17100032" cy="9618768"/>
          </a:xfrm>
          <a:custGeom>
            <a:avLst/>
            <a:gdLst/>
            <a:ahLst/>
            <a:cxnLst/>
            <a:rect l="l" t="t" r="r" b="b"/>
            <a:pathLst>
              <a:path w="17100032" h="9618768">
                <a:moveTo>
                  <a:pt x="0" y="0"/>
                </a:moveTo>
                <a:lnTo>
                  <a:pt x="17100032" y="0"/>
                </a:lnTo>
                <a:lnTo>
                  <a:pt x="17100032" y="9618768"/>
                </a:lnTo>
                <a:lnTo>
                  <a:pt x="0" y="96187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807061" y="538019"/>
            <a:ext cx="10770913" cy="4002687"/>
          </a:xfrm>
          <a:prstGeom prst="rect">
            <a:avLst/>
          </a:prstGeom>
        </p:spPr>
        <p:txBody>
          <a:bodyPr lIns="0" tIns="0" rIns="0" bIns="0" rtlCol="0" anchor="t">
            <a:spAutoFit/>
          </a:bodyPr>
          <a:lstStyle/>
          <a:p>
            <a:pPr algn="l">
              <a:lnSpc>
                <a:spcPts val="16050"/>
              </a:lnSpc>
            </a:pPr>
            <a:r>
              <a:rPr lang="en-US" sz="11465">
                <a:solidFill>
                  <a:srgbClr val="0E77A4"/>
                </a:solidFill>
                <a:latin typeface="Anton"/>
                <a:ea typeface="Anton"/>
                <a:cs typeface="Anton"/>
                <a:sym typeface="Anton"/>
              </a:rPr>
              <a:t>4. KẾT LUẬN VÀ HƯỚNG PHÁT TRIỂN</a:t>
            </a:r>
            <a:endParaRPr lang="en-US" sz="11465">
              <a:solidFill>
                <a:srgbClr val="0E77A4"/>
              </a:solidFill>
              <a:latin typeface="Anton"/>
              <a:ea typeface="Anton"/>
              <a:cs typeface="Anton"/>
              <a:sym typeface="Anton"/>
            </a:endParaRPr>
          </a:p>
        </p:txBody>
      </p:sp>
      <p:sp>
        <p:nvSpPr>
          <p:cNvPr id="8" name="TextBox 8"/>
          <p:cNvSpPr txBox="1"/>
          <p:nvPr/>
        </p:nvSpPr>
        <p:spPr>
          <a:xfrm>
            <a:off x="807061" y="4821923"/>
            <a:ext cx="10770913" cy="748029"/>
          </a:xfrm>
          <a:prstGeom prst="rect">
            <a:avLst/>
          </a:prstGeom>
        </p:spPr>
        <p:txBody>
          <a:bodyPr lIns="0" tIns="0" rIns="0" bIns="0" rtlCol="0" anchor="t">
            <a:spAutoFit/>
          </a:bodyPr>
          <a:lstStyle/>
          <a:p>
            <a:pPr algn="l">
              <a:lnSpc>
                <a:spcPts val="6020"/>
              </a:lnSpc>
            </a:pPr>
            <a:r>
              <a:rPr lang="en-US" sz="4300" b="1">
                <a:solidFill>
                  <a:srgbClr val="154374"/>
                </a:solidFill>
                <a:latin typeface="DejaVu Serif Bold" panose="02060803050605020204"/>
                <a:ea typeface="DejaVu Serif Bold" panose="02060803050605020204"/>
                <a:cs typeface="DejaVu Serif Bold" panose="02060803050605020204"/>
                <a:sym typeface="DejaVu Serif Bold" panose="02060803050605020204"/>
              </a:rPr>
              <a:t>Kết quả đạt được</a:t>
            </a:r>
            <a:endParaRPr lang="en-US" sz="4300" b="1">
              <a:solidFill>
                <a:srgbClr val="154374"/>
              </a:solidFill>
              <a:latin typeface="DejaVu Serif Bold" panose="02060803050605020204"/>
              <a:ea typeface="DejaVu Serif Bold" panose="02060803050605020204"/>
              <a:cs typeface="DejaVu Serif Bold" panose="02060803050605020204"/>
              <a:sym typeface="DejaVu Serif Bold" panose="02060803050605020204"/>
            </a:endParaRPr>
          </a:p>
        </p:txBody>
      </p:sp>
      <p:sp>
        <p:nvSpPr>
          <p:cNvPr id="9" name="TextBox 9"/>
          <p:cNvSpPr txBox="1"/>
          <p:nvPr/>
        </p:nvSpPr>
        <p:spPr>
          <a:xfrm>
            <a:off x="807061" y="5855703"/>
            <a:ext cx="11945173" cy="748029"/>
          </a:xfrm>
          <a:prstGeom prst="rect">
            <a:avLst/>
          </a:prstGeom>
        </p:spPr>
        <p:txBody>
          <a:bodyPr lIns="0" tIns="0" rIns="0" bIns="0" rtlCol="0" anchor="t">
            <a:spAutoFit/>
          </a:bodyPr>
          <a:lstStyle/>
          <a:p>
            <a:pPr algn="l">
              <a:lnSpc>
                <a:spcPts val="6020"/>
              </a:lnSpc>
            </a:pPr>
            <a:r>
              <a:rPr lang="en-US" sz="4300" b="1">
                <a:solidFill>
                  <a:srgbClr val="154374"/>
                </a:solidFill>
                <a:latin typeface="DejaVu Serif Bold" panose="02060803050605020204"/>
                <a:ea typeface="DejaVu Serif Bold" panose="02060803050605020204"/>
                <a:cs typeface="DejaVu Serif Bold" panose="02060803050605020204"/>
                <a:sym typeface="DejaVu Serif Bold" panose="02060803050605020204"/>
              </a:rPr>
              <a:t>Hướng phát triển</a:t>
            </a:r>
            <a:endParaRPr lang="en-US" sz="4300" b="1">
              <a:solidFill>
                <a:srgbClr val="154374"/>
              </a:solidFill>
              <a:latin typeface="DejaVu Serif Bold" panose="02060803050605020204"/>
              <a:ea typeface="DejaVu Serif Bold" panose="02060803050605020204"/>
              <a:cs typeface="DejaVu Serif Bold" panose="02060803050605020204"/>
              <a:sym typeface="DejaVu Serif Bold" panose="02060803050605020204"/>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074914" y="-9525"/>
            <a:ext cx="12454136" cy="857250"/>
          </a:xfrm>
          <a:prstGeom prst="rect">
            <a:avLst/>
          </a:prstGeom>
        </p:spPr>
        <p:txBody>
          <a:bodyPr wrap="square" lIns="0" tIns="0" rIns="0" bIns="0" rtlCol="0" anchor="t">
            <a:spAutoFit/>
          </a:bodyPr>
          <a:lstStyle/>
          <a:p>
            <a:pPr algn="ctr">
              <a:lnSpc>
                <a:spcPts val="6720"/>
              </a:lnSpc>
              <a:spcBef>
                <a:spcPct val="0"/>
              </a:spcBef>
            </a:pPr>
            <a:r>
              <a:rPr lang="en-US" sz="5600" b="1" spc="110" dirty="0" err="1">
                <a:solidFill>
                  <a:srgbClr val="154374"/>
                </a:solidFill>
                <a:latin typeface="DejaVu Sans Bold" panose="020B0803030604020204"/>
                <a:ea typeface="DejaVu Sans Bold" panose="020B0803030604020204"/>
                <a:cs typeface="DejaVu Sans Bold" panose="020B0803030604020204"/>
                <a:sym typeface="DejaVu Sans Bold" panose="020B0803030604020204"/>
              </a:rPr>
              <a:t>Kết</a:t>
            </a:r>
            <a:r>
              <a:rPr lang="en-US" sz="5600" b="1" spc="110" dirty="0">
                <a:solidFill>
                  <a:srgbClr val="154374"/>
                </a:solidFill>
                <a:latin typeface="DejaVu Sans Bold" panose="020B0803030604020204"/>
                <a:ea typeface="DejaVu Sans Bold" panose="020B0803030604020204"/>
                <a:cs typeface="DejaVu Sans Bold" panose="020B0803030604020204"/>
                <a:sym typeface="DejaVu Sans Bold" panose="020B0803030604020204"/>
              </a:rPr>
              <a:t> </a:t>
            </a:r>
            <a:r>
              <a:rPr lang="en-US" sz="5600" b="1" spc="110" dirty="0" err="1">
                <a:solidFill>
                  <a:srgbClr val="154374"/>
                </a:solidFill>
                <a:latin typeface="DejaVu Sans Bold" panose="020B0803030604020204"/>
                <a:ea typeface="DejaVu Sans Bold" panose="020B0803030604020204"/>
                <a:cs typeface="DejaVu Sans Bold" panose="020B0803030604020204"/>
                <a:sym typeface="DejaVu Sans Bold" panose="020B0803030604020204"/>
              </a:rPr>
              <a:t>luận</a:t>
            </a:r>
            <a:r>
              <a:rPr lang="en-US" sz="5600" b="1" spc="110" dirty="0">
                <a:solidFill>
                  <a:srgbClr val="154374"/>
                </a:solidFill>
                <a:latin typeface="DejaVu Sans Bold" panose="020B0803030604020204"/>
                <a:ea typeface="DejaVu Sans Bold" panose="020B0803030604020204"/>
                <a:cs typeface="DejaVu Sans Bold" panose="020B0803030604020204"/>
                <a:sym typeface="DejaVu Sans Bold" panose="020B0803030604020204"/>
              </a:rPr>
              <a:t> </a:t>
            </a:r>
            <a:r>
              <a:rPr lang="en-US" sz="5600" b="1" spc="110" dirty="0" err="1">
                <a:solidFill>
                  <a:srgbClr val="154374"/>
                </a:solidFill>
                <a:latin typeface="DejaVu Sans Bold" panose="020B0803030604020204"/>
                <a:ea typeface="DejaVu Sans Bold" panose="020B0803030604020204"/>
                <a:cs typeface="DejaVu Sans Bold" panose="020B0803030604020204"/>
                <a:sym typeface="DejaVu Sans Bold" panose="020B0803030604020204"/>
              </a:rPr>
              <a:t>và</a:t>
            </a:r>
            <a:r>
              <a:rPr lang="en-US" sz="5600" b="1" spc="110" dirty="0">
                <a:solidFill>
                  <a:srgbClr val="154374"/>
                </a:solidFill>
                <a:latin typeface="DejaVu Sans Bold" panose="020B0803030604020204"/>
                <a:ea typeface="DejaVu Sans Bold" panose="020B0803030604020204"/>
                <a:cs typeface="DejaVu Sans Bold" panose="020B0803030604020204"/>
                <a:sym typeface="DejaVu Sans Bold" panose="020B0803030604020204"/>
              </a:rPr>
              <a:t> </a:t>
            </a:r>
            <a:r>
              <a:rPr lang="en-US" sz="5600" b="1" spc="110" dirty="0" err="1">
                <a:solidFill>
                  <a:srgbClr val="154374"/>
                </a:solidFill>
                <a:latin typeface="DejaVu Sans Bold" panose="020B0803030604020204"/>
                <a:ea typeface="DejaVu Sans Bold" panose="020B0803030604020204"/>
                <a:cs typeface="DejaVu Sans Bold" panose="020B0803030604020204"/>
                <a:sym typeface="DejaVu Sans Bold" panose="020B0803030604020204"/>
              </a:rPr>
              <a:t>hướng</a:t>
            </a:r>
            <a:r>
              <a:rPr lang="en-US" sz="5600" b="1" spc="110" dirty="0">
                <a:solidFill>
                  <a:srgbClr val="154374"/>
                </a:solidFill>
                <a:latin typeface="DejaVu Sans Bold" panose="020B0803030604020204"/>
                <a:ea typeface="DejaVu Sans Bold" panose="020B0803030604020204"/>
                <a:cs typeface="DejaVu Sans Bold" panose="020B0803030604020204"/>
                <a:sym typeface="DejaVu Sans Bold" panose="020B0803030604020204"/>
              </a:rPr>
              <a:t> </a:t>
            </a:r>
            <a:r>
              <a:rPr lang="en-US" sz="5600" b="1" spc="110" dirty="0" err="1">
                <a:solidFill>
                  <a:srgbClr val="154374"/>
                </a:solidFill>
                <a:latin typeface="DejaVu Sans Bold" panose="020B0803030604020204"/>
                <a:ea typeface="DejaVu Sans Bold" panose="020B0803030604020204"/>
                <a:cs typeface="DejaVu Sans Bold" panose="020B0803030604020204"/>
                <a:sym typeface="DejaVu Sans Bold" panose="020B0803030604020204"/>
              </a:rPr>
              <a:t>phát</a:t>
            </a:r>
            <a:r>
              <a:rPr lang="en-US" sz="5600" b="1" spc="110" dirty="0">
                <a:solidFill>
                  <a:srgbClr val="154374"/>
                </a:solidFill>
                <a:latin typeface="DejaVu Sans Bold" panose="020B0803030604020204"/>
                <a:ea typeface="DejaVu Sans Bold" panose="020B0803030604020204"/>
                <a:cs typeface="DejaVu Sans Bold" panose="020B0803030604020204"/>
                <a:sym typeface="DejaVu Sans Bold" panose="020B0803030604020204"/>
              </a:rPr>
              <a:t> </a:t>
            </a:r>
            <a:r>
              <a:rPr lang="en-US" sz="5600" b="1" spc="110" dirty="0" err="1">
                <a:solidFill>
                  <a:srgbClr val="154374"/>
                </a:solidFill>
                <a:latin typeface="DejaVu Sans Bold" panose="020B0803030604020204"/>
                <a:ea typeface="DejaVu Sans Bold" panose="020B0803030604020204"/>
                <a:cs typeface="DejaVu Sans Bold" panose="020B0803030604020204"/>
                <a:sym typeface="DejaVu Sans Bold" panose="020B0803030604020204"/>
              </a:rPr>
              <a:t>triển</a:t>
            </a:r>
            <a:endParaRPr lang="en-US" sz="5600" b="1" spc="110" dirty="0">
              <a:solidFill>
                <a:srgbClr val="154374"/>
              </a:solidFill>
              <a:latin typeface="DejaVu Sans Bold" panose="020B0803030604020204"/>
              <a:ea typeface="DejaVu Sans Bold" panose="020B0803030604020204"/>
              <a:cs typeface="DejaVu Sans Bold" panose="020B0803030604020204"/>
              <a:sym typeface="DejaVu Sans Bold" panose="020B0803030604020204"/>
            </a:endParaRPr>
          </a:p>
        </p:txBody>
      </p:sp>
      <p:sp>
        <p:nvSpPr>
          <p:cNvPr id="3" name="TextBox 3"/>
          <p:cNvSpPr txBox="1"/>
          <p:nvPr/>
        </p:nvSpPr>
        <p:spPr>
          <a:xfrm>
            <a:off x="1124003" y="1429648"/>
            <a:ext cx="11980818" cy="748029"/>
          </a:xfrm>
          <a:prstGeom prst="rect">
            <a:avLst/>
          </a:prstGeom>
        </p:spPr>
        <p:txBody>
          <a:bodyPr lIns="0" tIns="0" rIns="0" bIns="0" rtlCol="0" anchor="t">
            <a:spAutoFit/>
          </a:bodyPr>
          <a:lstStyle/>
          <a:p>
            <a:pPr algn="l">
              <a:lnSpc>
                <a:spcPts val="6020"/>
              </a:lnSpc>
            </a:pPr>
            <a:r>
              <a:rPr lang="en-US" sz="4300" b="1">
                <a:solidFill>
                  <a:srgbClr val="000000"/>
                </a:solidFill>
                <a:latin typeface="DejaVu Serif Bold" panose="02060803050605020204"/>
                <a:ea typeface="DejaVu Serif Bold" panose="02060803050605020204"/>
                <a:cs typeface="DejaVu Serif Bold" panose="02060803050605020204"/>
                <a:sym typeface="DejaVu Serif Bold" panose="02060803050605020204"/>
              </a:rPr>
              <a:t>Kết quả đạt được</a:t>
            </a:r>
            <a:endParaRPr lang="en-US" sz="4300" b="1">
              <a:solidFill>
                <a:srgbClr val="000000"/>
              </a:solidFill>
              <a:latin typeface="DejaVu Serif Bold" panose="02060803050605020204"/>
              <a:ea typeface="DejaVu Serif Bold" panose="02060803050605020204"/>
              <a:cs typeface="DejaVu Serif Bold" panose="02060803050605020204"/>
              <a:sym typeface="DejaVu Serif Bold" panose="02060803050605020204"/>
            </a:endParaRPr>
          </a:p>
        </p:txBody>
      </p:sp>
      <p:sp>
        <p:nvSpPr>
          <p:cNvPr id="4" name="TextBox 4"/>
          <p:cNvSpPr txBox="1"/>
          <p:nvPr/>
        </p:nvSpPr>
        <p:spPr>
          <a:xfrm>
            <a:off x="1124003" y="2436384"/>
            <a:ext cx="17293452" cy="1543050"/>
          </a:xfrm>
          <a:prstGeom prst="rect">
            <a:avLst/>
          </a:prstGeom>
        </p:spPr>
        <p:txBody>
          <a:bodyPr lIns="0" tIns="0" rIns="0" bIns="0" rtlCol="0" anchor="t">
            <a:spAutoFit/>
          </a:bodyPr>
          <a:lstStyle/>
          <a:p>
            <a:pPr marL="734060" lvl="1" indent="-367030" algn="just">
              <a:lnSpc>
                <a:spcPts val="4080"/>
              </a:lnSpc>
              <a:buFont typeface="Arial" panose="020B0604020202020204"/>
              <a:buChar char="•"/>
            </a:pPr>
            <a:r>
              <a:rPr lang="en-US" sz="3400" spc="64">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Thông qua khóa luận, nhóm chúng em đã xây dựng được một trò chơi 3D hoàn chỉnh, thể hiện đầy đủ các tính năng đề ra, ổn định, có trải nghiệm thật. </a:t>
            </a:r>
            <a:endParaRPr lang="en-US" sz="3400" spc="64">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a:p>
            <a:pPr algn="just">
              <a:lnSpc>
                <a:spcPts val="4080"/>
              </a:lnSpc>
              <a:spcBef>
                <a:spcPct val="0"/>
              </a:spcBef>
            </a:pPr>
            <a:endParaRPr lang="en-US" sz="3400" spc="64">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p:txBody>
      </p:sp>
      <p:sp>
        <p:nvSpPr>
          <p:cNvPr id="5" name="TextBox 5"/>
          <p:cNvSpPr txBox="1"/>
          <p:nvPr/>
        </p:nvSpPr>
        <p:spPr>
          <a:xfrm>
            <a:off x="1124003" y="4000500"/>
            <a:ext cx="17504320" cy="2057400"/>
          </a:xfrm>
          <a:prstGeom prst="rect">
            <a:avLst/>
          </a:prstGeom>
        </p:spPr>
        <p:txBody>
          <a:bodyPr lIns="0" tIns="0" rIns="0" bIns="0" rtlCol="0" anchor="t">
            <a:spAutoFit/>
          </a:bodyPr>
          <a:lstStyle/>
          <a:p>
            <a:pPr marL="734060" lvl="1" indent="-367030" algn="just">
              <a:lnSpc>
                <a:spcPts val="4080"/>
              </a:lnSpc>
              <a:buFont typeface="Arial" panose="020B0604020202020204"/>
              <a:buChar char="•"/>
            </a:pPr>
            <a:r>
              <a:rPr lang="en-US" sz="3400" spc="64">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Tính ứng dụng cao, có khả năng thu hút người chơi ở các độ tuổi khác nhau, đặc biệt là trẻ em và những người bận rộn và có tiềm năng thương mại. Có tiềm năng phát triển và phát hành nếu phát triển tiếp.</a:t>
            </a:r>
            <a:endParaRPr lang="en-US" sz="3400" spc="64">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a:p>
            <a:pPr algn="just">
              <a:lnSpc>
                <a:spcPts val="4080"/>
              </a:lnSpc>
              <a:spcBef>
                <a:spcPct val="0"/>
              </a:spcBef>
            </a:pPr>
            <a:endParaRPr lang="en-US" sz="3400" spc="64">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p:txBody>
      </p:sp>
      <p:sp>
        <p:nvSpPr>
          <p:cNvPr id="6" name="TextBox 6"/>
          <p:cNvSpPr txBox="1"/>
          <p:nvPr/>
        </p:nvSpPr>
        <p:spPr>
          <a:xfrm>
            <a:off x="1124003" y="6057900"/>
            <a:ext cx="17504320" cy="1543050"/>
          </a:xfrm>
          <a:prstGeom prst="rect">
            <a:avLst/>
          </a:prstGeom>
        </p:spPr>
        <p:txBody>
          <a:bodyPr lIns="0" tIns="0" rIns="0" bIns="0" rtlCol="0" anchor="t">
            <a:spAutoFit/>
          </a:bodyPr>
          <a:lstStyle/>
          <a:p>
            <a:pPr marL="734060" lvl="1" indent="-367030" algn="just">
              <a:lnSpc>
                <a:spcPts val="4080"/>
              </a:lnSpc>
              <a:buFont typeface="Arial" panose="020B0604020202020204"/>
              <a:buChar char="•"/>
            </a:pPr>
            <a:r>
              <a:rPr lang="en-US" sz="3400" spc="64">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Kỹ năng học được: sinh viên học được khả năng lập trình bằng Unreal Engine 5, xây dựng core gameplay loop, phương pháp làm việc nhóm hiệu quả.</a:t>
            </a:r>
            <a:endParaRPr lang="en-US" sz="3400" spc="64">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a:p>
            <a:pPr algn="just">
              <a:lnSpc>
                <a:spcPts val="4080"/>
              </a:lnSpc>
              <a:spcBef>
                <a:spcPct val="0"/>
              </a:spcBef>
            </a:pPr>
            <a:endParaRPr lang="en-US" sz="3400" spc="64">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977890" y="-114300"/>
            <a:ext cx="8390255" cy="1005205"/>
          </a:xfrm>
          <a:prstGeom prst="rect">
            <a:avLst/>
          </a:prstGeom>
        </p:spPr>
        <p:txBody>
          <a:bodyPr wrap="square" lIns="0" tIns="0" rIns="0" bIns="0" rtlCol="0" anchor="t">
            <a:spAutoFit/>
          </a:bodyPr>
          <a:lstStyle/>
          <a:p>
            <a:pPr algn="ctr">
              <a:lnSpc>
                <a:spcPts val="7840"/>
              </a:lnSpc>
            </a:pPr>
            <a:r>
              <a:rPr lang="en-US" sz="5600" b="1" u="sng" spc="110">
                <a:solidFill>
                  <a:srgbClr val="154374"/>
                </a:solidFill>
                <a:latin typeface="DejaVu Sans Bold" panose="020B0803030604020204"/>
                <a:ea typeface="DejaVu Sans Bold" panose="020B0803030604020204"/>
                <a:cs typeface="DejaVu Sans Bold" panose="020B0803030604020204"/>
                <a:sym typeface="DejaVu Sans Bold" panose="020B0803030604020204"/>
              </a:rPr>
              <a:t>NỘI DUNG BÁO CÁO</a:t>
            </a:r>
            <a:endParaRPr lang="en-US" sz="5600" b="1" u="sng" spc="110">
              <a:solidFill>
                <a:srgbClr val="154374"/>
              </a:solidFill>
              <a:latin typeface="DejaVu Sans Bold" panose="020B0803030604020204"/>
              <a:ea typeface="DejaVu Sans Bold" panose="020B0803030604020204"/>
              <a:cs typeface="DejaVu Sans Bold" panose="020B0803030604020204"/>
              <a:sym typeface="DejaVu Sans Bold" panose="020B0803030604020204"/>
            </a:endParaRPr>
          </a:p>
        </p:txBody>
      </p:sp>
      <p:sp>
        <p:nvSpPr>
          <p:cNvPr id="3" name="TextBox 3"/>
          <p:cNvSpPr txBox="1"/>
          <p:nvPr/>
        </p:nvSpPr>
        <p:spPr>
          <a:xfrm>
            <a:off x="1005840" y="2139579"/>
            <a:ext cx="6405835" cy="748029"/>
          </a:xfrm>
          <a:prstGeom prst="rect">
            <a:avLst/>
          </a:prstGeom>
        </p:spPr>
        <p:txBody>
          <a:bodyPr lIns="0" tIns="0" rIns="0" bIns="0" rtlCol="0" anchor="t">
            <a:spAutoFit/>
          </a:bodyPr>
          <a:lstStyle/>
          <a:p>
            <a:pPr algn="l">
              <a:lnSpc>
                <a:spcPts val="6020"/>
              </a:lnSpc>
            </a:pPr>
            <a:r>
              <a:rPr lang="en-US" sz="4300" b="1">
                <a:solidFill>
                  <a:srgbClr val="000000"/>
                </a:solidFill>
                <a:latin typeface="DejaVu Serif Bold" panose="02060803050605020204"/>
                <a:ea typeface="DejaVu Serif Bold" panose="02060803050605020204"/>
                <a:cs typeface="DejaVu Serif Bold" panose="02060803050605020204"/>
                <a:sym typeface="DejaVu Serif Bold" panose="02060803050605020204"/>
              </a:rPr>
              <a:t>1. Tổng quan đề tài</a:t>
            </a:r>
            <a:endParaRPr lang="en-US" sz="4300" b="1">
              <a:solidFill>
                <a:srgbClr val="000000"/>
              </a:solidFill>
              <a:latin typeface="DejaVu Serif Bold" panose="02060803050605020204"/>
              <a:ea typeface="DejaVu Serif Bold" panose="02060803050605020204"/>
              <a:cs typeface="DejaVu Serif Bold" panose="02060803050605020204"/>
              <a:sym typeface="DejaVu Serif Bold" panose="02060803050605020204"/>
            </a:endParaRPr>
          </a:p>
        </p:txBody>
      </p:sp>
      <p:sp>
        <p:nvSpPr>
          <p:cNvPr id="4" name="TextBox 4"/>
          <p:cNvSpPr txBox="1"/>
          <p:nvPr/>
        </p:nvSpPr>
        <p:spPr>
          <a:xfrm>
            <a:off x="1005840" y="4759588"/>
            <a:ext cx="7082433" cy="748029"/>
          </a:xfrm>
          <a:prstGeom prst="rect">
            <a:avLst/>
          </a:prstGeom>
        </p:spPr>
        <p:txBody>
          <a:bodyPr lIns="0" tIns="0" rIns="0" bIns="0" rtlCol="0" anchor="t">
            <a:spAutoFit/>
          </a:bodyPr>
          <a:lstStyle/>
          <a:p>
            <a:pPr algn="ctr">
              <a:lnSpc>
                <a:spcPts val="6020"/>
              </a:lnSpc>
            </a:pPr>
            <a:r>
              <a:rPr lang="en-US" sz="4300" b="1">
                <a:solidFill>
                  <a:srgbClr val="000000"/>
                </a:solidFill>
                <a:latin typeface="DejaVu Serif Bold" panose="02060803050605020204"/>
                <a:ea typeface="DejaVu Serif Bold" panose="02060803050605020204"/>
                <a:cs typeface="DejaVu Serif Bold" panose="02060803050605020204"/>
                <a:sym typeface="DejaVu Serif Bold" panose="02060803050605020204"/>
              </a:rPr>
              <a:t>3. Thiết kế và xây dựng</a:t>
            </a:r>
            <a:endParaRPr lang="en-US" sz="4300" b="1">
              <a:solidFill>
                <a:srgbClr val="000000"/>
              </a:solidFill>
              <a:latin typeface="DejaVu Serif Bold" panose="02060803050605020204"/>
              <a:ea typeface="DejaVu Serif Bold" panose="02060803050605020204"/>
              <a:cs typeface="DejaVu Serif Bold" panose="02060803050605020204"/>
              <a:sym typeface="DejaVu Serif Bold" panose="02060803050605020204"/>
            </a:endParaRPr>
          </a:p>
        </p:txBody>
      </p:sp>
      <p:sp>
        <p:nvSpPr>
          <p:cNvPr id="5" name="TextBox 5"/>
          <p:cNvSpPr txBox="1"/>
          <p:nvPr/>
        </p:nvSpPr>
        <p:spPr>
          <a:xfrm>
            <a:off x="1005840" y="3449584"/>
            <a:ext cx="5716482" cy="748029"/>
          </a:xfrm>
          <a:prstGeom prst="rect">
            <a:avLst/>
          </a:prstGeom>
        </p:spPr>
        <p:txBody>
          <a:bodyPr lIns="0" tIns="0" rIns="0" bIns="0" rtlCol="0" anchor="t">
            <a:spAutoFit/>
          </a:bodyPr>
          <a:lstStyle/>
          <a:p>
            <a:pPr algn="l">
              <a:lnSpc>
                <a:spcPts val="6020"/>
              </a:lnSpc>
            </a:pPr>
            <a:r>
              <a:rPr lang="en-US" sz="4300" b="1">
                <a:solidFill>
                  <a:srgbClr val="000000"/>
                </a:solidFill>
                <a:latin typeface="DejaVu Serif Bold" panose="02060803050605020204"/>
                <a:ea typeface="DejaVu Serif Bold" panose="02060803050605020204"/>
                <a:cs typeface="DejaVu Serif Bold" panose="02060803050605020204"/>
                <a:sym typeface="DejaVu Serif Bold" panose="02060803050605020204"/>
              </a:rPr>
              <a:t>2. Cơ sở lý thuyết</a:t>
            </a:r>
            <a:endParaRPr lang="en-US" sz="4300" b="1">
              <a:solidFill>
                <a:srgbClr val="000000"/>
              </a:solidFill>
              <a:latin typeface="DejaVu Serif Bold" panose="02060803050605020204"/>
              <a:ea typeface="DejaVu Serif Bold" panose="02060803050605020204"/>
              <a:cs typeface="DejaVu Serif Bold" panose="02060803050605020204"/>
              <a:sym typeface="DejaVu Serif Bold" panose="02060803050605020204"/>
            </a:endParaRPr>
          </a:p>
        </p:txBody>
      </p:sp>
      <p:sp>
        <p:nvSpPr>
          <p:cNvPr id="6" name="TextBox 6"/>
          <p:cNvSpPr txBox="1"/>
          <p:nvPr/>
        </p:nvSpPr>
        <p:spPr>
          <a:xfrm>
            <a:off x="1005840" y="6069593"/>
            <a:ext cx="10025685" cy="748029"/>
          </a:xfrm>
          <a:prstGeom prst="rect">
            <a:avLst/>
          </a:prstGeom>
        </p:spPr>
        <p:txBody>
          <a:bodyPr lIns="0" tIns="0" rIns="0" bIns="0" rtlCol="0" anchor="t">
            <a:spAutoFit/>
          </a:bodyPr>
          <a:lstStyle/>
          <a:p>
            <a:pPr algn="l">
              <a:lnSpc>
                <a:spcPts val="6020"/>
              </a:lnSpc>
            </a:pPr>
            <a:r>
              <a:rPr lang="en-US" sz="4300" b="1">
                <a:solidFill>
                  <a:srgbClr val="000000"/>
                </a:solidFill>
                <a:latin typeface="DejaVu Serif Bold" panose="02060803050605020204"/>
                <a:ea typeface="DejaVu Serif Bold" panose="02060803050605020204"/>
                <a:cs typeface="DejaVu Serif Bold" panose="02060803050605020204"/>
                <a:sym typeface="DejaVu Serif Bold" panose="02060803050605020204"/>
              </a:rPr>
              <a:t>4. Kết luận và hướng phát triển</a:t>
            </a:r>
            <a:endParaRPr lang="en-US" sz="4300" b="1">
              <a:solidFill>
                <a:srgbClr val="000000"/>
              </a:solidFill>
              <a:latin typeface="DejaVu Serif Bold" panose="02060803050605020204"/>
              <a:ea typeface="DejaVu Serif Bold" panose="02060803050605020204"/>
              <a:cs typeface="DejaVu Serif Bold" panose="02060803050605020204"/>
              <a:sym typeface="DejaVu Serif Bold" panose="02060803050605020204"/>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074914" y="-9525"/>
            <a:ext cx="12682736" cy="857250"/>
          </a:xfrm>
          <a:prstGeom prst="rect">
            <a:avLst/>
          </a:prstGeom>
        </p:spPr>
        <p:txBody>
          <a:bodyPr wrap="square" lIns="0" tIns="0" rIns="0" bIns="0" rtlCol="0" anchor="t">
            <a:spAutoFit/>
          </a:bodyPr>
          <a:lstStyle/>
          <a:p>
            <a:pPr algn="ctr">
              <a:lnSpc>
                <a:spcPts val="6720"/>
              </a:lnSpc>
              <a:spcBef>
                <a:spcPct val="0"/>
              </a:spcBef>
            </a:pPr>
            <a:r>
              <a:rPr lang="en-US" sz="5600" b="1" spc="110" dirty="0" err="1">
                <a:solidFill>
                  <a:srgbClr val="154374"/>
                </a:solidFill>
                <a:latin typeface="DejaVu Sans Bold" panose="020B0803030604020204"/>
                <a:ea typeface="DejaVu Sans Bold" panose="020B0803030604020204"/>
                <a:cs typeface="DejaVu Sans Bold" panose="020B0803030604020204"/>
                <a:sym typeface="DejaVu Sans Bold" panose="020B0803030604020204"/>
              </a:rPr>
              <a:t>Kết</a:t>
            </a:r>
            <a:r>
              <a:rPr lang="en-US" sz="5600" b="1" spc="110" dirty="0">
                <a:solidFill>
                  <a:srgbClr val="154374"/>
                </a:solidFill>
                <a:latin typeface="DejaVu Sans Bold" panose="020B0803030604020204"/>
                <a:ea typeface="DejaVu Sans Bold" panose="020B0803030604020204"/>
                <a:cs typeface="DejaVu Sans Bold" panose="020B0803030604020204"/>
                <a:sym typeface="DejaVu Sans Bold" panose="020B0803030604020204"/>
              </a:rPr>
              <a:t> </a:t>
            </a:r>
            <a:r>
              <a:rPr lang="en-US" sz="5600" b="1" spc="110" dirty="0" err="1">
                <a:solidFill>
                  <a:srgbClr val="154374"/>
                </a:solidFill>
                <a:latin typeface="DejaVu Sans Bold" panose="020B0803030604020204"/>
                <a:ea typeface="DejaVu Sans Bold" panose="020B0803030604020204"/>
                <a:cs typeface="DejaVu Sans Bold" panose="020B0803030604020204"/>
                <a:sym typeface="DejaVu Sans Bold" panose="020B0803030604020204"/>
              </a:rPr>
              <a:t>luận</a:t>
            </a:r>
            <a:r>
              <a:rPr lang="en-US" sz="5600" b="1" spc="110" dirty="0">
                <a:solidFill>
                  <a:srgbClr val="154374"/>
                </a:solidFill>
                <a:latin typeface="DejaVu Sans Bold" panose="020B0803030604020204"/>
                <a:ea typeface="DejaVu Sans Bold" panose="020B0803030604020204"/>
                <a:cs typeface="DejaVu Sans Bold" panose="020B0803030604020204"/>
                <a:sym typeface="DejaVu Sans Bold" panose="020B0803030604020204"/>
              </a:rPr>
              <a:t> </a:t>
            </a:r>
            <a:r>
              <a:rPr lang="en-US" sz="5600" b="1" spc="110" dirty="0" err="1">
                <a:solidFill>
                  <a:srgbClr val="154374"/>
                </a:solidFill>
                <a:latin typeface="DejaVu Sans Bold" panose="020B0803030604020204"/>
                <a:ea typeface="DejaVu Sans Bold" panose="020B0803030604020204"/>
                <a:cs typeface="DejaVu Sans Bold" panose="020B0803030604020204"/>
                <a:sym typeface="DejaVu Sans Bold" panose="020B0803030604020204"/>
              </a:rPr>
              <a:t>và</a:t>
            </a:r>
            <a:r>
              <a:rPr lang="en-US" sz="5600" b="1" spc="110" dirty="0">
                <a:solidFill>
                  <a:srgbClr val="154374"/>
                </a:solidFill>
                <a:latin typeface="DejaVu Sans Bold" panose="020B0803030604020204"/>
                <a:ea typeface="DejaVu Sans Bold" panose="020B0803030604020204"/>
                <a:cs typeface="DejaVu Sans Bold" panose="020B0803030604020204"/>
                <a:sym typeface="DejaVu Sans Bold" panose="020B0803030604020204"/>
              </a:rPr>
              <a:t> </a:t>
            </a:r>
            <a:r>
              <a:rPr lang="en-US" sz="5600" b="1" spc="110" dirty="0" err="1">
                <a:solidFill>
                  <a:srgbClr val="154374"/>
                </a:solidFill>
                <a:latin typeface="DejaVu Sans Bold" panose="020B0803030604020204"/>
                <a:ea typeface="DejaVu Sans Bold" panose="020B0803030604020204"/>
                <a:cs typeface="DejaVu Sans Bold" panose="020B0803030604020204"/>
                <a:sym typeface="DejaVu Sans Bold" panose="020B0803030604020204"/>
              </a:rPr>
              <a:t>hướng</a:t>
            </a:r>
            <a:r>
              <a:rPr lang="en-US" sz="5600" b="1" spc="110" dirty="0">
                <a:solidFill>
                  <a:srgbClr val="154374"/>
                </a:solidFill>
                <a:latin typeface="DejaVu Sans Bold" panose="020B0803030604020204"/>
                <a:ea typeface="DejaVu Sans Bold" panose="020B0803030604020204"/>
                <a:cs typeface="DejaVu Sans Bold" panose="020B0803030604020204"/>
                <a:sym typeface="DejaVu Sans Bold" panose="020B0803030604020204"/>
              </a:rPr>
              <a:t> </a:t>
            </a:r>
            <a:r>
              <a:rPr lang="en-US" sz="5600" b="1" spc="110" dirty="0" err="1">
                <a:solidFill>
                  <a:srgbClr val="154374"/>
                </a:solidFill>
                <a:latin typeface="DejaVu Sans Bold" panose="020B0803030604020204"/>
                <a:ea typeface="DejaVu Sans Bold" panose="020B0803030604020204"/>
                <a:cs typeface="DejaVu Sans Bold" panose="020B0803030604020204"/>
                <a:sym typeface="DejaVu Sans Bold" panose="020B0803030604020204"/>
              </a:rPr>
              <a:t>phát</a:t>
            </a:r>
            <a:r>
              <a:rPr lang="en-US" sz="5600" b="1" spc="110" dirty="0">
                <a:solidFill>
                  <a:srgbClr val="154374"/>
                </a:solidFill>
                <a:latin typeface="DejaVu Sans Bold" panose="020B0803030604020204"/>
                <a:ea typeface="DejaVu Sans Bold" panose="020B0803030604020204"/>
                <a:cs typeface="DejaVu Sans Bold" panose="020B0803030604020204"/>
                <a:sym typeface="DejaVu Sans Bold" panose="020B0803030604020204"/>
              </a:rPr>
              <a:t> </a:t>
            </a:r>
            <a:r>
              <a:rPr lang="en-US" sz="5600" b="1" spc="110" dirty="0" err="1">
                <a:solidFill>
                  <a:srgbClr val="154374"/>
                </a:solidFill>
                <a:latin typeface="DejaVu Sans Bold" panose="020B0803030604020204"/>
                <a:ea typeface="DejaVu Sans Bold" panose="020B0803030604020204"/>
                <a:cs typeface="DejaVu Sans Bold" panose="020B0803030604020204"/>
                <a:sym typeface="DejaVu Sans Bold" panose="020B0803030604020204"/>
              </a:rPr>
              <a:t>triển</a:t>
            </a:r>
            <a:endParaRPr lang="en-US" sz="5600" b="1" spc="110" dirty="0">
              <a:solidFill>
                <a:srgbClr val="154374"/>
              </a:solidFill>
              <a:latin typeface="DejaVu Sans Bold" panose="020B0803030604020204"/>
              <a:ea typeface="DejaVu Sans Bold" panose="020B0803030604020204"/>
              <a:cs typeface="DejaVu Sans Bold" panose="020B0803030604020204"/>
              <a:sym typeface="DejaVu Sans Bold" panose="020B0803030604020204"/>
            </a:endParaRPr>
          </a:p>
        </p:txBody>
      </p:sp>
      <p:sp>
        <p:nvSpPr>
          <p:cNvPr id="3" name="TextBox 3"/>
          <p:cNvSpPr txBox="1"/>
          <p:nvPr/>
        </p:nvSpPr>
        <p:spPr>
          <a:xfrm>
            <a:off x="1124003" y="1429648"/>
            <a:ext cx="11980818" cy="748029"/>
          </a:xfrm>
          <a:prstGeom prst="rect">
            <a:avLst/>
          </a:prstGeom>
        </p:spPr>
        <p:txBody>
          <a:bodyPr lIns="0" tIns="0" rIns="0" bIns="0" rtlCol="0" anchor="t">
            <a:spAutoFit/>
          </a:bodyPr>
          <a:lstStyle/>
          <a:p>
            <a:pPr algn="l">
              <a:lnSpc>
                <a:spcPts val="6020"/>
              </a:lnSpc>
            </a:pPr>
            <a:r>
              <a:rPr lang="en-US" sz="4300" b="1">
                <a:solidFill>
                  <a:srgbClr val="000000"/>
                </a:solidFill>
                <a:latin typeface="DejaVu Serif Bold" panose="02060803050605020204"/>
                <a:ea typeface="DejaVu Serif Bold" panose="02060803050605020204"/>
                <a:cs typeface="DejaVu Serif Bold" panose="02060803050605020204"/>
                <a:sym typeface="DejaVu Serif Bold" panose="02060803050605020204"/>
              </a:rPr>
              <a:t>Hướng phát triển</a:t>
            </a:r>
            <a:endParaRPr lang="en-US" sz="4300" b="1">
              <a:solidFill>
                <a:srgbClr val="000000"/>
              </a:solidFill>
              <a:latin typeface="DejaVu Serif Bold" panose="02060803050605020204"/>
              <a:ea typeface="DejaVu Serif Bold" panose="02060803050605020204"/>
              <a:cs typeface="DejaVu Serif Bold" panose="02060803050605020204"/>
              <a:sym typeface="DejaVu Serif Bold" panose="02060803050605020204"/>
            </a:endParaRPr>
          </a:p>
        </p:txBody>
      </p:sp>
      <p:sp>
        <p:nvSpPr>
          <p:cNvPr id="4" name="TextBox 4"/>
          <p:cNvSpPr txBox="1"/>
          <p:nvPr/>
        </p:nvSpPr>
        <p:spPr>
          <a:xfrm>
            <a:off x="1124003" y="2517561"/>
            <a:ext cx="17504320" cy="1543050"/>
          </a:xfrm>
          <a:prstGeom prst="rect">
            <a:avLst/>
          </a:prstGeom>
        </p:spPr>
        <p:txBody>
          <a:bodyPr lIns="0" tIns="0" rIns="0" bIns="0" rtlCol="0" anchor="t">
            <a:spAutoFit/>
          </a:bodyPr>
          <a:lstStyle/>
          <a:p>
            <a:pPr marL="734060" lvl="1" indent="-367030" algn="just">
              <a:lnSpc>
                <a:spcPts val="4080"/>
              </a:lnSpc>
              <a:buFont typeface="Arial" panose="020B0604020202020204"/>
              <a:buChar char="•"/>
            </a:pPr>
            <a:r>
              <a:rPr lang="en-US" sz="3400" spc="64">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Đề nghị phát triển: rõ ràng và có tầm nhìn như mở rộng nền tảng, tích hợp AI và bổ sung các hệ thống xã hội trong trò chơi.</a:t>
            </a:r>
            <a:endParaRPr lang="en-US" sz="3400" spc="64">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a:p>
            <a:pPr algn="just">
              <a:lnSpc>
                <a:spcPts val="4080"/>
              </a:lnSpc>
              <a:spcBef>
                <a:spcPct val="0"/>
              </a:spcBef>
            </a:pPr>
            <a:endParaRPr lang="en-US" sz="3400" spc="64">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p:txBody>
      </p:sp>
      <p:sp>
        <p:nvSpPr>
          <p:cNvPr id="5" name="TextBox 5"/>
          <p:cNvSpPr txBox="1"/>
          <p:nvPr/>
        </p:nvSpPr>
        <p:spPr>
          <a:xfrm>
            <a:off x="1124003" y="4057650"/>
            <a:ext cx="17504320" cy="514350"/>
          </a:xfrm>
          <a:prstGeom prst="rect">
            <a:avLst/>
          </a:prstGeom>
        </p:spPr>
        <p:txBody>
          <a:bodyPr lIns="0" tIns="0" rIns="0" bIns="0" rtlCol="0" anchor="t">
            <a:spAutoFit/>
          </a:bodyPr>
          <a:lstStyle/>
          <a:p>
            <a:pPr marL="734060" lvl="1" indent="-367030" algn="just">
              <a:lnSpc>
                <a:spcPts val="4080"/>
              </a:lnSpc>
              <a:spcBef>
                <a:spcPct val="0"/>
              </a:spcBef>
              <a:buFont typeface="Arial" panose="020B0604020202020204"/>
              <a:buChar char="•"/>
            </a:pPr>
            <a:r>
              <a:rPr lang="en-US" sz="3400" spc="64">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Mở rộng hệ thống thú cưng, sách.</a:t>
            </a:r>
            <a:endParaRPr lang="en-US" sz="3400" spc="64">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p:txBody>
      </p:sp>
      <p:sp>
        <p:nvSpPr>
          <p:cNvPr id="6" name="TextBox 6"/>
          <p:cNvSpPr txBox="1"/>
          <p:nvPr/>
        </p:nvSpPr>
        <p:spPr>
          <a:xfrm>
            <a:off x="1124003" y="5100769"/>
            <a:ext cx="17504320" cy="514350"/>
          </a:xfrm>
          <a:prstGeom prst="rect">
            <a:avLst/>
          </a:prstGeom>
        </p:spPr>
        <p:txBody>
          <a:bodyPr lIns="0" tIns="0" rIns="0" bIns="0" rtlCol="0" anchor="t">
            <a:spAutoFit/>
          </a:bodyPr>
          <a:lstStyle/>
          <a:p>
            <a:pPr marL="734060" lvl="1" indent="-367030" algn="just">
              <a:lnSpc>
                <a:spcPts val="4080"/>
              </a:lnSpc>
              <a:spcBef>
                <a:spcPct val="0"/>
              </a:spcBef>
              <a:buFont typeface="Arial" panose="020B0604020202020204"/>
              <a:buChar char="•"/>
            </a:pPr>
            <a:r>
              <a:rPr lang="en-US" sz="3400" spc="64">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Thêm các trang bị khác như vật phẩm, thuốc.</a:t>
            </a:r>
            <a:endParaRPr lang="en-US" sz="3400" spc="64">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p:txBody>
      </p:sp>
      <p:sp>
        <p:nvSpPr>
          <p:cNvPr id="7" name="TextBox 7"/>
          <p:cNvSpPr txBox="1"/>
          <p:nvPr/>
        </p:nvSpPr>
        <p:spPr>
          <a:xfrm>
            <a:off x="1124003" y="6148519"/>
            <a:ext cx="17504320" cy="514350"/>
          </a:xfrm>
          <a:prstGeom prst="rect">
            <a:avLst/>
          </a:prstGeom>
        </p:spPr>
        <p:txBody>
          <a:bodyPr lIns="0" tIns="0" rIns="0" bIns="0" rtlCol="0" anchor="t">
            <a:spAutoFit/>
          </a:bodyPr>
          <a:lstStyle/>
          <a:p>
            <a:pPr marL="734060" lvl="1" indent="-367030" algn="just">
              <a:lnSpc>
                <a:spcPts val="4080"/>
              </a:lnSpc>
              <a:spcBef>
                <a:spcPct val="0"/>
              </a:spcBef>
              <a:buFont typeface="Arial" panose="020B0604020202020204"/>
              <a:buChar char="•"/>
            </a:pPr>
            <a:r>
              <a:rPr lang="en-US" sz="3400" spc="64">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Xây dựng thêm các màn chơi và nhiệm vụ ẩn.</a:t>
            </a:r>
            <a:endParaRPr lang="en-US" sz="3400" spc="64">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6781" y="13042"/>
            <a:ext cx="20104100" cy="10052049"/>
            <a:chOff x="0" y="0"/>
            <a:chExt cx="26805467" cy="13402732"/>
          </a:xfrm>
        </p:grpSpPr>
        <p:sp>
          <p:nvSpPr>
            <p:cNvPr id="3" name="Freeform 3"/>
            <p:cNvSpPr/>
            <p:nvPr/>
          </p:nvSpPr>
          <p:spPr>
            <a:xfrm>
              <a:off x="0" y="0"/>
              <a:ext cx="26805508" cy="13402690"/>
            </a:xfrm>
            <a:custGeom>
              <a:avLst/>
              <a:gdLst/>
              <a:ahLst/>
              <a:cxnLst/>
              <a:rect l="l" t="t" r="r" b="b"/>
              <a:pathLst>
                <a:path w="26805508" h="13402690">
                  <a:moveTo>
                    <a:pt x="0" y="0"/>
                  </a:moveTo>
                  <a:lnTo>
                    <a:pt x="26805508" y="0"/>
                  </a:lnTo>
                  <a:lnTo>
                    <a:pt x="26805508" y="13402690"/>
                  </a:lnTo>
                  <a:lnTo>
                    <a:pt x="0" y="13402690"/>
                  </a:lnTo>
                  <a:lnTo>
                    <a:pt x="0" y="0"/>
                  </a:lnTo>
                  <a:close/>
                </a:path>
              </a:pathLst>
            </a:custGeom>
            <a:blipFill>
              <a:blip r:embed="rId1"/>
              <a:stretch>
                <a:fillRect l="-23" r="-23"/>
              </a:stretch>
            </a:blipFill>
          </p:spPr>
          <p:txBody>
            <a:bodyPr/>
            <a:lstStyle/>
            <a:p>
              <a:endParaRPr lang="en-US"/>
            </a:p>
          </p:txBody>
        </p:sp>
      </p:grpSp>
      <p:grpSp>
        <p:nvGrpSpPr>
          <p:cNvPr id="4" name="Group 4"/>
          <p:cNvGrpSpPr>
            <a:grpSpLocks noChangeAspect="1"/>
          </p:cNvGrpSpPr>
          <p:nvPr/>
        </p:nvGrpSpPr>
        <p:grpSpPr>
          <a:xfrm>
            <a:off x="18241597" y="355773"/>
            <a:ext cx="1410660" cy="1410660"/>
            <a:chOff x="0" y="0"/>
            <a:chExt cx="1880880" cy="1880880"/>
          </a:xfrm>
        </p:grpSpPr>
        <p:sp>
          <p:nvSpPr>
            <p:cNvPr id="5" name="Freeform 5"/>
            <p:cNvSpPr/>
            <p:nvPr/>
          </p:nvSpPr>
          <p:spPr>
            <a:xfrm>
              <a:off x="0" y="0"/>
              <a:ext cx="1880870" cy="1880870"/>
            </a:xfrm>
            <a:custGeom>
              <a:avLst/>
              <a:gdLst/>
              <a:ahLst/>
              <a:cxnLst/>
              <a:rect l="l" t="t" r="r" b="b"/>
              <a:pathLst>
                <a:path w="1880870" h="1880870">
                  <a:moveTo>
                    <a:pt x="0" y="0"/>
                  </a:moveTo>
                  <a:lnTo>
                    <a:pt x="1880870" y="0"/>
                  </a:lnTo>
                  <a:lnTo>
                    <a:pt x="1880870" y="1880870"/>
                  </a:lnTo>
                  <a:lnTo>
                    <a:pt x="0" y="1880870"/>
                  </a:lnTo>
                  <a:lnTo>
                    <a:pt x="0" y="0"/>
                  </a:lnTo>
                  <a:close/>
                </a:path>
              </a:pathLst>
            </a:custGeom>
            <a:blipFill>
              <a:blip r:embed="rId2"/>
              <a:stretch>
                <a:fillRect/>
              </a:stretch>
            </a:blipFill>
          </p:spPr>
          <p:txBody>
            <a:bodyPr/>
            <a:lstStyle/>
            <a:p>
              <a:endParaRPr lang="en-US"/>
            </a:p>
          </p:txBody>
        </p:sp>
      </p:grpSp>
      <p:grpSp>
        <p:nvGrpSpPr>
          <p:cNvPr id="6" name="Group 6"/>
          <p:cNvGrpSpPr>
            <a:grpSpLocks noChangeAspect="1"/>
          </p:cNvGrpSpPr>
          <p:nvPr/>
        </p:nvGrpSpPr>
        <p:grpSpPr>
          <a:xfrm>
            <a:off x="500722" y="245247"/>
            <a:ext cx="1521186" cy="1521186"/>
            <a:chOff x="0" y="0"/>
            <a:chExt cx="2028248" cy="2028248"/>
          </a:xfrm>
        </p:grpSpPr>
        <p:sp>
          <p:nvSpPr>
            <p:cNvPr id="7" name="Freeform 7"/>
            <p:cNvSpPr/>
            <p:nvPr/>
          </p:nvSpPr>
          <p:spPr>
            <a:xfrm>
              <a:off x="0" y="0"/>
              <a:ext cx="2028190" cy="2028190"/>
            </a:xfrm>
            <a:custGeom>
              <a:avLst/>
              <a:gdLst/>
              <a:ahLst/>
              <a:cxnLst/>
              <a:rect l="l" t="t" r="r" b="b"/>
              <a:pathLst>
                <a:path w="2028190" h="2028190">
                  <a:moveTo>
                    <a:pt x="0" y="0"/>
                  </a:moveTo>
                  <a:lnTo>
                    <a:pt x="2028190" y="0"/>
                  </a:lnTo>
                  <a:lnTo>
                    <a:pt x="2028190" y="2028190"/>
                  </a:lnTo>
                  <a:lnTo>
                    <a:pt x="0" y="2028190"/>
                  </a:lnTo>
                  <a:lnTo>
                    <a:pt x="0" y="0"/>
                  </a:lnTo>
                  <a:close/>
                </a:path>
              </a:pathLst>
            </a:custGeom>
            <a:blipFill>
              <a:blip r:embed="rId3"/>
              <a:stretch>
                <a:fillRect r="-2" b="-2"/>
              </a:stretch>
            </a:blipFill>
          </p:spPr>
          <p:txBody>
            <a:bodyPr/>
            <a:lstStyle/>
            <a:p>
              <a:endParaRPr lang="en-US"/>
            </a:p>
          </p:txBody>
        </p:sp>
      </p:grpSp>
      <p:sp>
        <p:nvSpPr>
          <p:cNvPr id="8" name="TextBox 8"/>
          <p:cNvSpPr txBox="1"/>
          <p:nvPr/>
        </p:nvSpPr>
        <p:spPr>
          <a:xfrm>
            <a:off x="6860640" y="486660"/>
            <a:ext cx="6385996" cy="1965326"/>
          </a:xfrm>
          <a:prstGeom prst="rect">
            <a:avLst/>
          </a:prstGeom>
        </p:spPr>
        <p:txBody>
          <a:bodyPr lIns="0" tIns="0" rIns="0" bIns="0" rtlCol="0" anchor="t">
            <a:spAutoFit/>
          </a:bodyPr>
          <a:lstStyle/>
          <a:p>
            <a:pPr algn="l">
              <a:lnSpc>
                <a:spcPts val="16100"/>
              </a:lnSpc>
            </a:pPr>
            <a:r>
              <a:rPr lang="en-US" sz="11500">
                <a:solidFill>
                  <a:srgbClr val="FEFEFE"/>
                </a:solidFill>
                <a:latin typeface="Anton"/>
                <a:ea typeface="Anton"/>
                <a:cs typeface="Anton"/>
                <a:sym typeface="Anton"/>
              </a:rPr>
              <a:t>LỜI CÁM ƠN</a:t>
            </a:r>
            <a:endParaRPr lang="en-US" sz="11500">
              <a:solidFill>
                <a:srgbClr val="FEFEFE"/>
              </a:solidFill>
              <a:latin typeface="Anton"/>
              <a:ea typeface="Anton"/>
              <a:cs typeface="Anton"/>
              <a:sym typeface="Anton"/>
            </a:endParaRPr>
          </a:p>
        </p:txBody>
      </p:sp>
      <p:sp>
        <p:nvSpPr>
          <p:cNvPr id="9" name="TextBox 9"/>
          <p:cNvSpPr txBox="1"/>
          <p:nvPr/>
        </p:nvSpPr>
        <p:spPr>
          <a:xfrm>
            <a:off x="4135688" y="3261413"/>
            <a:ext cx="12086288" cy="4276725"/>
          </a:xfrm>
          <a:prstGeom prst="rect">
            <a:avLst/>
          </a:prstGeom>
        </p:spPr>
        <p:txBody>
          <a:bodyPr lIns="0" tIns="0" rIns="0" bIns="0" rtlCol="0" anchor="t">
            <a:spAutoFit/>
          </a:bodyPr>
          <a:lstStyle/>
          <a:p>
            <a:pPr algn="ctr">
              <a:lnSpc>
                <a:spcPts val="8400"/>
              </a:lnSpc>
              <a:spcBef>
                <a:spcPct val="0"/>
              </a:spcBef>
            </a:pPr>
            <a:r>
              <a:rPr lang="en-US" sz="6000" b="1">
                <a:solidFill>
                  <a:srgbClr val="FEFEFE"/>
                </a:solidFill>
                <a:latin typeface="DejaVu Serif Bold" panose="02060803050605020204"/>
                <a:ea typeface="DejaVu Serif Bold" panose="02060803050605020204"/>
                <a:cs typeface="DejaVu Serif Bold" panose="02060803050605020204"/>
                <a:sym typeface="DejaVu Serif Bold" panose="02060803050605020204"/>
              </a:rPr>
              <a:t>NHÓM CHÚNG EM XIN CHÂN THÀNH CẢM ƠN QUÝ THẦY CÔ HỘI ĐỒNG ĐÃ LẮNG NGHE</a:t>
            </a:r>
            <a:endParaRPr lang="en-US" sz="6000" b="1">
              <a:solidFill>
                <a:srgbClr val="FEFEFE"/>
              </a:solidFill>
              <a:latin typeface="DejaVu Serif Bold" panose="02060803050605020204"/>
              <a:ea typeface="DejaVu Serif Bold" panose="02060803050605020204"/>
              <a:cs typeface="DejaVu Serif Bold" panose="02060803050605020204"/>
              <a:sym typeface="DejaVu Serif Bold" panose="0206080305060502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219864" flipH="1" flipV="1">
            <a:off x="15263253" y="2764097"/>
            <a:ext cx="209505" cy="7974853"/>
          </a:xfrm>
          <a:custGeom>
            <a:avLst/>
            <a:gdLst/>
            <a:ahLst/>
            <a:cxnLst/>
            <a:rect l="l" t="t" r="r" b="b"/>
            <a:pathLst>
              <a:path w="209505" h="7974853">
                <a:moveTo>
                  <a:pt x="209505" y="7974853"/>
                </a:moveTo>
                <a:lnTo>
                  <a:pt x="0" y="7974853"/>
                </a:lnTo>
                <a:lnTo>
                  <a:pt x="0" y="0"/>
                </a:lnTo>
                <a:lnTo>
                  <a:pt x="209505" y="0"/>
                </a:lnTo>
                <a:lnTo>
                  <a:pt x="209505" y="7974853"/>
                </a:lnTo>
                <a:close/>
              </a:path>
            </a:pathLst>
          </a:custGeom>
          <a:blipFill>
            <a:blip r:embed="rId1"/>
            <a:stretch>
              <a:fillRect l="-2811768"/>
            </a:stretch>
          </a:blipFill>
        </p:spPr>
        <p:txBody>
          <a:bodyPr/>
          <a:lstStyle/>
          <a:p>
            <a:endParaRPr lang="en-US"/>
          </a:p>
        </p:txBody>
      </p:sp>
      <p:sp>
        <p:nvSpPr>
          <p:cNvPr id="3" name="Freeform 3"/>
          <p:cNvSpPr/>
          <p:nvPr/>
        </p:nvSpPr>
        <p:spPr>
          <a:xfrm rot="1209727" flipH="1" flipV="1">
            <a:off x="13854058" y="6185915"/>
            <a:ext cx="209505" cy="7974853"/>
          </a:xfrm>
          <a:custGeom>
            <a:avLst/>
            <a:gdLst/>
            <a:ahLst/>
            <a:cxnLst/>
            <a:rect l="l" t="t" r="r" b="b"/>
            <a:pathLst>
              <a:path w="209505" h="7974853">
                <a:moveTo>
                  <a:pt x="209505" y="7974854"/>
                </a:moveTo>
                <a:lnTo>
                  <a:pt x="0" y="7974854"/>
                </a:lnTo>
                <a:lnTo>
                  <a:pt x="0" y="0"/>
                </a:lnTo>
                <a:lnTo>
                  <a:pt x="209505" y="0"/>
                </a:lnTo>
                <a:lnTo>
                  <a:pt x="209505" y="7974854"/>
                </a:lnTo>
                <a:close/>
              </a:path>
            </a:pathLst>
          </a:custGeom>
          <a:blipFill>
            <a:blip r:embed="rId1"/>
            <a:stretch>
              <a:fillRect l="-2811768"/>
            </a:stretch>
          </a:blipFill>
        </p:spPr>
        <p:txBody>
          <a:bodyPr/>
          <a:lstStyle/>
          <a:p>
            <a:endParaRPr lang="en-US"/>
          </a:p>
        </p:txBody>
      </p:sp>
      <p:sp>
        <p:nvSpPr>
          <p:cNvPr id="4" name="Freeform 4"/>
          <p:cNvSpPr/>
          <p:nvPr/>
        </p:nvSpPr>
        <p:spPr>
          <a:xfrm rot="1166518" flipH="1" flipV="1">
            <a:off x="12831793" y="-2357225"/>
            <a:ext cx="209505" cy="7974853"/>
          </a:xfrm>
          <a:custGeom>
            <a:avLst/>
            <a:gdLst/>
            <a:ahLst/>
            <a:cxnLst/>
            <a:rect l="l" t="t" r="r" b="b"/>
            <a:pathLst>
              <a:path w="209505" h="7974853">
                <a:moveTo>
                  <a:pt x="209505" y="7974853"/>
                </a:moveTo>
                <a:lnTo>
                  <a:pt x="0" y="7974853"/>
                </a:lnTo>
                <a:lnTo>
                  <a:pt x="0" y="0"/>
                </a:lnTo>
                <a:lnTo>
                  <a:pt x="209505" y="0"/>
                </a:lnTo>
                <a:lnTo>
                  <a:pt x="209505" y="7974853"/>
                </a:lnTo>
                <a:close/>
              </a:path>
            </a:pathLst>
          </a:custGeom>
          <a:blipFill>
            <a:blip r:embed="rId1"/>
            <a:stretch>
              <a:fillRect l="-2811768"/>
            </a:stretch>
          </a:blipFill>
        </p:spPr>
        <p:txBody>
          <a:bodyPr/>
          <a:lstStyle/>
          <a:p>
            <a:endParaRPr lang="en-US"/>
          </a:p>
        </p:txBody>
      </p:sp>
      <p:sp>
        <p:nvSpPr>
          <p:cNvPr id="5" name="Freeform 5"/>
          <p:cNvSpPr/>
          <p:nvPr/>
        </p:nvSpPr>
        <p:spPr>
          <a:xfrm rot="-4224446">
            <a:off x="12197990" y="866600"/>
            <a:ext cx="17100032" cy="9618768"/>
          </a:xfrm>
          <a:custGeom>
            <a:avLst/>
            <a:gdLst/>
            <a:ahLst/>
            <a:cxnLst/>
            <a:rect l="l" t="t" r="r" b="b"/>
            <a:pathLst>
              <a:path w="17100032" h="9618768">
                <a:moveTo>
                  <a:pt x="0" y="0"/>
                </a:moveTo>
                <a:lnTo>
                  <a:pt x="17100032" y="0"/>
                </a:lnTo>
                <a:lnTo>
                  <a:pt x="17100032" y="9618768"/>
                </a:lnTo>
                <a:lnTo>
                  <a:pt x="0" y="96187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4224446">
            <a:off x="10551895" y="-5895282"/>
            <a:ext cx="17100032" cy="9618768"/>
          </a:xfrm>
          <a:custGeom>
            <a:avLst/>
            <a:gdLst/>
            <a:ahLst/>
            <a:cxnLst/>
            <a:rect l="l" t="t" r="r" b="b"/>
            <a:pathLst>
              <a:path w="17100032" h="9618768">
                <a:moveTo>
                  <a:pt x="0" y="0"/>
                </a:moveTo>
                <a:lnTo>
                  <a:pt x="17100032" y="0"/>
                </a:lnTo>
                <a:lnTo>
                  <a:pt x="17100032" y="9618768"/>
                </a:lnTo>
                <a:lnTo>
                  <a:pt x="0" y="96187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7" name="Group 7"/>
          <p:cNvGrpSpPr/>
          <p:nvPr/>
        </p:nvGrpSpPr>
        <p:grpSpPr>
          <a:xfrm>
            <a:off x="14028253" y="546200"/>
            <a:ext cx="5478892" cy="547889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a:stretch>
            </a:blipFill>
          </p:spPr>
          <p:txBody>
            <a:bodyPr/>
            <a:lstStyle/>
            <a:p>
              <a:endParaRPr lang="en-US"/>
            </a:p>
          </p:txBody>
        </p:sp>
      </p:grpSp>
      <p:sp>
        <p:nvSpPr>
          <p:cNvPr id="9" name="TextBox 9"/>
          <p:cNvSpPr txBox="1"/>
          <p:nvPr/>
        </p:nvSpPr>
        <p:spPr>
          <a:xfrm>
            <a:off x="807085" y="537845"/>
            <a:ext cx="11678920" cy="2058035"/>
          </a:xfrm>
          <a:prstGeom prst="rect">
            <a:avLst/>
          </a:prstGeom>
        </p:spPr>
        <p:txBody>
          <a:bodyPr wrap="square" lIns="0" tIns="0" rIns="0" bIns="0" rtlCol="0" anchor="t">
            <a:spAutoFit/>
          </a:bodyPr>
          <a:lstStyle/>
          <a:p>
            <a:pPr algn="l">
              <a:lnSpc>
                <a:spcPts val="16050"/>
              </a:lnSpc>
            </a:pPr>
            <a:r>
              <a:rPr lang="en-US" sz="11465">
                <a:solidFill>
                  <a:srgbClr val="0E77A4"/>
                </a:solidFill>
                <a:latin typeface="Anton"/>
                <a:ea typeface="Anton"/>
                <a:cs typeface="Anton"/>
                <a:sym typeface="Anton"/>
              </a:rPr>
              <a:t>1. TỔNG QUAN ĐỀ TÀI</a:t>
            </a:r>
            <a:endParaRPr lang="en-US" sz="11465">
              <a:solidFill>
                <a:srgbClr val="0E77A4"/>
              </a:solidFill>
              <a:latin typeface="Anton"/>
              <a:ea typeface="Anton"/>
              <a:cs typeface="Anton"/>
              <a:sym typeface="Anton"/>
            </a:endParaRPr>
          </a:p>
        </p:txBody>
      </p:sp>
      <p:sp>
        <p:nvSpPr>
          <p:cNvPr id="10" name="TextBox 10"/>
          <p:cNvSpPr txBox="1"/>
          <p:nvPr/>
        </p:nvSpPr>
        <p:spPr>
          <a:xfrm>
            <a:off x="851706" y="3348891"/>
            <a:ext cx="8209744" cy="709938"/>
          </a:xfrm>
          <a:prstGeom prst="rect">
            <a:avLst/>
          </a:prstGeom>
        </p:spPr>
        <p:txBody>
          <a:bodyPr wrap="square" lIns="0" tIns="0" rIns="0" bIns="0" rtlCol="0" anchor="t">
            <a:spAutoFit/>
          </a:bodyPr>
          <a:lstStyle/>
          <a:p>
            <a:pPr>
              <a:lnSpc>
                <a:spcPts val="6020"/>
              </a:lnSpc>
            </a:pPr>
            <a:r>
              <a:rPr lang="en-US" sz="4300" b="1" dirty="0" err="1">
                <a:solidFill>
                  <a:srgbClr val="154374"/>
                </a:solidFill>
                <a:latin typeface="DejaVu Serif Bold" panose="02060803050605020204"/>
                <a:ea typeface="DejaVu Serif Bold" panose="02060803050605020204"/>
                <a:cs typeface="DejaVu Serif Bold" panose="02060803050605020204"/>
                <a:sym typeface="DejaVu Serif Bold" panose="02060803050605020204"/>
              </a:rPr>
              <a:t>Lí</a:t>
            </a:r>
            <a:r>
              <a:rPr lang="en-US" sz="4300" b="1" dirty="0">
                <a:solidFill>
                  <a:srgbClr val="154374"/>
                </a:solidFill>
                <a:latin typeface="DejaVu Serif Bold" panose="02060803050605020204"/>
                <a:ea typeface="DejaVu Serif Bold" panose="02060803050605020204"/>
                <a:cs typeface="DejaVu Serif Bold" panose="02060803050605020204"/>
                <a:sym typeface="DejaVu Serif Bold" panose="02060803050605020204"/>
              </a:rPr>
              <a:t> do </a:t>
            </a:r>
            <a:r>
              <a:rPr lang="en-US" sz="4300" b="1" dirty="0" err="1">
                <a:solidFill>
                  <a:srgbClr val="154374"/>
                </a:solidFill>
                <a:latin typeface="DejaVu Serif Bold" panose="02060803050605020204"/>
                <a:ea typeface="DejaVu Serif Bold" panose="02060803050605020204"/>
                <a:cs typeface="DejaVu Serif Bold" panose="02060803050605020204"/>
                <a:sym typeface="DejaVu Serif Bold" panose="02060803050605020204"/>
              </a:rPr>
              <a:t>chọn</a:t>
            </a:r>
            <a:r>
              <a:rPr lang="en-US" sz="4300" b="1" dirty="0">
                <a:solidFill>
                  <a:srgbClr val="154374"/>
                </a:solidFill>
                <a:latin typeface="DejaVu Serif Bold" panose="02060803050605020204"/>
                <a:ea typeface="DejaVu Serif Bold" panose="02060803050605020204"/>
                <a:cs typeface="DejaVu Serif Bold" panose="02060803050605020204"/>
                <a:sym typeface="DejaVu Serif Bold" panose="02060803050605020204"/>
              </a:rPr>
              <a:t> </a:t>
            </a:r>
            <a:r>
              <a:rPr lang="en-US" sz="4300" b="1" dirty="0" err="1">
                <a:solidFill>
                  <a:srgbClr val="154374"/>
                </a:solidFill>
                <a:latin typeface="DejaVu Serif Bold" panose="02060803050605020204"/>
                <a:ea typeface="DejaVu Serif Bold" panose="02060803050605020204"/>
                <a:cs typeface="DejaVu Serif Bold" panose="02060803050605020204"/>
                <a:sym typeface="DejaVu Serif Bold" panose="02060803050605020204"/>
              </a:rPr>
              <a:t>đề</a:t>
            </a:r>
            <a:r>
              <a:rPr lang="en-US" sz="4300" b="1" dirty="0">
                <a:solidFill>
                  <a:srgbClr val="154374"/>
                </a:solidFill>
                <a:latin typeface="DejaVu Serif Bold" panose="02060803050605020204"/>
                <a:ea typeface="DejaVu Serif Bold" panose="02060803050605020204"/>
                <a:cs typeface="DejaVu Serif Bold" panose="02060803050605020204"/>
                <a:sym typeface="DejaVu Serif Bold" panose="02060803050605020204"/>
              </a:rPr>
              <a:t> </a:t>
            </a:r>
            <a:r>
              <a:rPr lang="en-US" sz="4300" b="1" dirty="0" err="1">
                <a:solidFill>
                  <a:srgbClr val="154374"/>
                </a:solidFill>
                <a:latin typeface="DejaVu Serif Bold" panose="02060803050605020204"/>
                <a:ea typeface="DejaVu Serif Bold" panose="02060803050605020204"/>
                <a:cs typeface="DejaVu Serif Bold" panose="02060803050605020204"/>
                <a:sym typeface="DejaVu Serif Bold" panose="02060803050605020204"/>
              </a:rPr>
              <a:t>tài</a:t>
            </a:r>
            <a:endParaRPr lang="en-US" sz="4300" b="1" dirty="0">
              <a:solidFill>
                <a:srgbClr val="154374"/>
              </a:solidFill>
              <a:latin typeface="DejaVu Serif Bold" panose="02060803050605020204"/>
              <a:ea typeface="DejaVu Serif Bold" panose="02060803050605020204"/>
              <a:cs typeface="DejaVu Serif Bold" panose="02060803050605020204"/>
              <a:sym typeface="DejaVu Serif Bold" panose="02060803050605020204"/>
            </a:endParaRPr>
          </a:p>
        </p:txBody>
      </p:sp>
      <p:sp>
        <p:nvSpPr>
          <p:cNvPr id="11" name="TextBox 11"/>
          <p:cNvSpPr txBox="1"/>
          <p:nvPr/>
        </p:nvSpPr>
        <p:spPr>
          <a:xfrm>
            <a:off x="851706" y="6273277"/>
            <a:ext cx="7907878" cy="709938"/>
          </a:xfrm>
          <a:prstGeom prst="rect">
            <a:avLst/>
          </a:prstGeom>
        </p:spPr>
        <p:txBody>
          <a:bodyPr wrap="square" lIns="0" tIns="0" rIns="0" bIns="0" rtlCol="0" anchor="t">
            <a:spAutoFit/>
          </a:bodyPr>
          <a:lstStyle/>
          <a:p>
            <a:pPr>
              <a:lnSpc>
                <a:spcPts val="6020"/>
              </a:lnSpc>
            </a:pPr>
            <a:r>
              <a:rPr lang="en-US" sz="4300" b="1" dirty="0" err="1">
                <a:solidFill>
                  <a:srgbClr val="154374"/>
                </a:solidFill>
                <a:latin typeface="DejaVu Serif Bold" panose="02060803050605020204"/>
                <a:ea typeface="DejaVu Serif Bold" panose="02060803050605020204"/>
                <a:cs typeface="DejaVu Serif Bold" panose="02060803050605020204"/>
                <a:sym typeface="DejaVu Serif Bold" panose="02060803050605020204"/>
              </a:rPr>
              <a:t>Mục</a:t>
            </a:r>
            <a:r>
              <a:rPr lang="en-US" sz="4300" b="1" dirty="0">
                <a:solidFill>
                  <a:srgbClr val="154374"/>
                </a:solidFill>
                <a:latin typeface="DejaVu Serif Bold" panose="02060803050605020204"/>
                <a:ea typeface="DejaVu Serif Bold" panose="02060803050605020204"/>
                <a:cs typeface="DejaVu Serif Bold" panose="02060803050605020204"/>
                <a:sym typeface="DejaVu Serif Bold" panose="02060803050605020204"/>
              </a:rPr>
              <a:t> </a:t>
            </a:r>
            <a:r>
              <a:rPr lang="en-US" sz="4300" b="1" dirty="0" err="1">
                <a:solidFill>
                  <a:srgbClr val="154374"/>
                </a:solidFill>
                <a:latin typeface="DejaVu Serif Bold" panose="02060803050605020204"/>
                <a:ea typeface="DejaVu Serif Bold" panose="02060803050605020204"/>
                <a:cs typeface="DejaVu Serif Bold" panose="02060803050605020204"/>
                <a:sym typeface="DejaVu Serif Bold" panose="02060803050605020204"/>
              </a:rPr>
              <a:t>tiêu</a:t>
            </a:r>
            <a:r>
              <a:rPr lang="en-US" sz="4300" b="1" dirty="0">
                <a:solidFill>
                  <a:srgbClr val="154374"/>
                </a:solidFill>
                <a:latin typeface="DejaVu Serif Bold" panose="02060803050605020204"/>
                <a:ea typeface="DejaVu Serif Bold" panose="02060803050605020204"/>
                <a:cs typeface="DejaVu Serif Bold" panose="02060803050605020204"/>
                <a:sym typeface="DejaVu Serif Bold" panose="02060803050605020204"/>
              </a:rPr>
              <a:t> </a:t>
            </a:r>
            <a:r>
              <a:rPr lang="en-US" sz="4300" b="1" dirty="0" err="1">
                <a:solidFill>
                  <a:srgbClr val="154374"/>
                </a:solidFill>
                <a:latin typeface="DejaVu Serif Bold" panose="02060803050605020204"/>
                <a:ea typeface="DejaVu Serif Bold" panose="02060803050605020204"/>
                <a:cs typeface="DejaVu Serif Bold" panose="02060803050605020204"/>
                <a:sym typeface="DejaVu Serif Bold" panose="02060803050605020204"/>
              </a:rPr>
              <a:t>của</a:t>
            </a:r>
            <a:r>
              <a:rPr lang="en-US" sz="4300" b="1" dirty="0">
                <a:solidFill>
                  <a:srgbClr val="154374"/>
                </a:solidFill>
                <a:latin typeface="DejaVu Serif Bold" panose="02060803050605020204"/>
                <a:ea typeface="DejaVu Serif Bold" panose="02060803050605020204"/>
                <a:cs typeface="DejaVu Serif Bold" panose="02060803050605020204"/>
                <a:sym typeface="DejaVu Serif Bold" panose="02060803050605020204"/>
              </a:rPr>
              <a:t> </a:t>
            </a:r>
            <a:r>
              <a:rPr lang="en-US" sz="4300" b="1" dirty="0" err="1">
                <a:solidFill>
                  <a:srgbClr val="154374"/>
                </a:solidFill>
                <a:latin typeface="DejaVu Serif Bold" panose="02060803050605020204"/>
                <a:ea typeface="DejaVu Serif Bold" panose="02060803050605020204"/>
                <a:cs typeface="DejaVu Serif Bold" panose="02060803050605020204"/>
                <a:sym typeface="DejaVu Serif Bold" panose="02060803050605020204"/>
              </a:rPr>
              <a:t>đề</a:t>
            </a:r>
            <a:r>
              <a:rPr lang="en-US" sz="4300" b="1" dirty="0">
                <a:solidFill>
                  <a:srgbClr val="154374"/>
                </a:solidFill>
                <a:latin typeface="DejaVu Serif Bold" panose="02060803050605020204"/>
                <a:ea typeface="DejaVu Serif Bold" panose="02060803050605020204"/>
                <a:cs typeface="DejaVu Serif Bold" panose="02060803050605020204"/>
                <a:sym typeface="DejaVu Serif Bold" panose="02060803050605020204"/>
              </a:rPr>
              <a:t> </a:t>
            </a:r>
            <a:r>
              <a:rPr lang="en-US" sz="4300" b="1" dirty="0" err="1">
                <a:solidFill>
                  <a:srgbClr val="154374"/>
                </a:solidFill>
                <a:latin typeface="DejaVu Serif Bold" panose="02060803050605020204"/>
                <a:ea typeface="DejaVu Serif Bold" panose="02060803050605020204"/>
                <a:cs typeface="DejaVu Serif Bold" panose="02060803050605020204"/>
                <a:sym typeface="DejaVu Serif Bold" panose="02060803050605020204"/>
              </a:rPr>
              <a:t>tài</a:t>
            </a:r>
            <a:endParaRPr lang="en-US" sz="4300" b="1" dirty="0">
              <a:solidFill>
                <a:srgbClr val="154374"/>
              </a:solidFill>
              <a:latin typeface="DejaVu Serif Bold" panose="02060803050605020204"/>
              <a:ea typeface="DejaVu Serif Bold" panose="02060803050605020204"/>
              <a:cs typeface="DejaVu Serif Bold" panose="02060803050605020204"/>
              <a:sym typeface="DejaVu Serif Bold" panose="02060803050605020204"/>
            </a:endParaRPr>
          </a:p>
        </p:txBody>
      </p:sp>
      <p:sp>
        <p:nvSpPr>
          <p:cNvPr id="12" name="TextBox 12"/>
          <p:cNvSpPr txBox="1"/>
          <p:nvPr/>
        </p:nvSpPr>
        <p:spPr>
          <a:xfrm>
            <a:off x="807060" y="4810872"/>
            <a:ext cx="8025789" cy="709938"/>
          </a:xfrm>
          <a:prstGeom prst="rect">
            <a:avLst/>
          </a:prstGeom>
        </p:spPr>
        <p:txBody>
          <a:bodyPr wrap="square" lIns="0" tIns="0" rIns="0" bIns="0" rtlCol="0" anchor="t">
            <a:spAutoFit/>
          </a:bodyPr>
          <a:lstStyle/>
          <a:p>
            <a:pPr>
              <a:lnSpc>
                <a:spcPts val="6020"/>
              </a:lnSpc>
            </a:pPr>
            <a:r>
              <a:rPr lang="en-US" sz="4300" b="1" dirty="0">
                <a:solidFill>
                  <a:srgbClr val="154374"/>
                </a:solidFill>
                <a:latin typeface="DejaVu Serif Bold" panose="02060803050605020204"/>
                <a:ea typeface="DejaVu Serif Bold" panose="02060803050605020204"/>
                <a:cs typeface="DejaVu Serif Bold" panose="02060803050605020204"/>
                <a:sym typeface="DejaVu Serif Bold" panose="02060803050605020204"/>
              </a:rPr>
              <a:t>Phạm vi </a:t>
            </a:r>
            <a:r>
              <a:rPr lang="en-US" sz="4300" b="1" dirty="0" err="1">
                <a:solidFill>
                  <a:srgbClr val="154374"/>
                </a:solidFill>
                <a:latin typeface="DejaVu Serif Bold" panose="02060803050605020204"/>
                <a:ea typeface="DejaVu Serif Bold" panose="02060803050605020204"/>
                <a:cs typeface="DejaVu Serif Bold" panose="02060803050605020204"/>
                <a:sym typeface="DejaVu Serif Bold" panose="02060803050605020204"/>
              </a:rPr>
              <a:t>nghiên</a:t>
            </a:r>
            <a:r>
              <a:rPr lang="en-US" sz="4300" b="1" dirty="0">
                <a:solidFill>
                  <a:srgbClr val="154374"/>
                </a:solidFill>
                <a:latin typeface="DejaVu Serif Bold" panose="02060803050605020204"/>
                <a:ea typeface="DejaVu Serif Bold" panose="02060803050605020204"/>
                <a:cs typeface="DejaVu Serif Bold" panose="02060803050605020204"/>
                <a:sym typeface="DejaVu Serif Bold" panose="02060803050605020204"/>
              </a:rPr>
              <a:t> </a:t>
            </a:r>
            <a:r>
              <a:rPr lang="en-US" sz="4300" b="1" dirty="0" err="1">
                <a:solidFill>
                  <a:srgbClr val="154374"/>
                </a:solidFill>
                <a:latin typeface="DejaVu Serif Bold" panose="02060803050605020204"/>
                <a:ea typeface="DejaVu Serif Bold" panose="02060803050605020204"/>
                <a:cs typeface="DejaVu Serif Bold" panose="02060803050605020204"/>
                <a:sym typeface="DejaVu Serif Bold" panose="02060803050605020204"/>
              </a:rPr>
              <a:t>cứu</a:t>
            </a:r>
            <a:endParaRPr lang="en-US" sz="4300" b="1" dirty="0">
              <a:solidFill>
                <a:srgbClr val="154374"/>
              </a:solidFill>
              <a:latin typeface="DejaVu Serif Bold" panose="02060803050605020204"/>
              <a:ea typeface="DejaVu Serif Bold" panose="02060803050605020204"/>
              <a:cs typeface="DejaVu Serif Bold" panose="02060803050605020204"/>
              <a:sym typeface="DejaVu Serif Bold" panose="0206080305060502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547485" y="-9525"/>
            <a:ext cx="7287260" cy="861695"/>
          </a:xfrm>
          <a:prstGeom prst="rect">
            <a:avLst/>
          </a:prstGeom>
        </p:spPr>
        <p:txBody>
          <a:bodyPr wrap="square" lIns="0" tIns="0" rIns="0" bIns="0" rtlCol="0" anchor="t">
            <a:spAutoFit/>
          </a:bodyPr>
          <a:lstStyle/>
          <a:p>
            <a:pPr algn="ctr">
              <a:lnSpc>
                <a:spcPts val="6720"/>
              </a:lnSpc>
              <a:spcBef>
                <a:spcPct val="0"/>
              </a:spcBef>
            </a:pPr>
            <a:r>
              <a:rPr lang="en-US" sz="5600" b="1" spc="110">
                <a:solidFill>
                  <a:srgbClr val="154374"/>
                </a:solidFill>
                <a:latin typeface="DejaVu Sans Bold" panose="020B0803030604020204"/>
                <a:ea typeface="DejaVu Sans Bold" panose="020B0803030604020204"/>
                <a:cs typeface="DejaVu Sans Bold" panose="020B0803030604020204"/>
                <a:sym typeface="DejaVu Sans Bold" panose="020B0803030604020204"/>
              </a:rPr>
              <a:t>Tổng quan đề tài</a:t>
            </a:r>
            <a:endParaRPr lang="en-US" sz="5600" b="1" spc="110">
              <a:solidFill>
                <a:srgbClr val="154374"/>
              </a:solidFill>
              <a:latin typeface="DejaVu Sans Bold" panose="020B0803030604020204"/>
              <a:ea typeface="DejaVu Sans Bold" panose="020B0803030604020204"/>
              <a:cs typeface="DejaVu Sans Bold" panose="020B0803030604020204"/>
              <a:sym typeface="DejaVu Sans Bold" panose="020B0803030604020204"/>
            </a:endParaRPr>
          </a:p>
        </p:txBody>
      </p:sp>
      <p:sp>
        <p:nvSpPr>
          <p:cNvPr id="3" name="TextBox 3"/>
          <p:cNvSpPr txBox="1"/>
          <p:nvPr/>
        </p:nvSpPr>
        <p:spPr>
          <a:xfrm>
            <a:off x="1005840" y="1712386"/>
            <a:ext cx="5693410" cy="709938"/>
          </a:xfrm>
          <a:prstGeom prst="rect">
            <a:avLst/>
          </a:prstGeom>
        </p:spPr>
        <p:txBody>
          <a:bodyPr wrap="square" lIns="0" tIns="0" rIns="0" bIns="0" rtlCol="0" anchor="t">
            <a:spAutoFit/>
          </a:bodyPr>
          <a:lstStyle/>
          <a:p>
            <a:pPr algn="ctr">
              <a:lnSpc>
                <a:spcPts val="6020"/>
              </a:lnSpc>
            </a:pPr>
            <a:r>
              <a:rPr lang="en-US" sz="4300" b="1" dirty="0" err="1">
                <a:solidFill>
                  <a:srgbClr val="000000"/>
                </a:solidFill>
                <a:latin typeface="DejaVu Serif Bold" panose="02060803050605020204"/>
                <a:ea typeface="DejaVu Serif Bold" panose="02060803050605020204"/>
                <a:cs typeface="DejaVu Serif Bold" panose="02060803050605020204"/>
                <a:sym typeface="DejaVu Serif Bold" panose="02060803050605020204"/>
              </a:rPr>
              <a:t>Lí</a:t>
            </a:r>
            <a:r>
              <a:rPr lang="en-US" sz="4300" b="1" dirty="0">
                <a:solidFill>
                  <a:srgbClr val="000000"/>
                </a:solidFill>
                <a:latin typeface="DejaVu Serif Bold" panose="02060803050605020204"/>
                <a:ea typeface="DejaVu Serif Bold" panose="02060803050605020204"/>
                <a:cs typeface="DejaVu Serif Bold" panose="02060803050605020204"/>
                <a:sym typeface="DejaVu Serif Bold" panose="02060803050605020204"/>
              </a:rPr>
              <a:t> do </a:t>
            </a:r>
            <a:r>
              <a:rPr lang="en-US" sz="4300" b="1" dirty="0" err="1">
                <a:solidFill>
                  <a:srgbClr val="000000"/>
                </a:solidFill>
                <a:latin typeface="DejaVu Serif Bold" panose="02060803050605020204"/>
                <a:ea typeface="DejaVu Serif Bold" panose="02060803050605020204"/>
                <a:cs typeface="DejaVu Serif Bold" panose="02060803050605020204"/>
                <a:sym typeface="DejaVu Serif Bold" panose="02060803050605020204"/>
              </a:rPr>
              <a:t>chọn</a:t>
            </a:r>
            <a:r>
              <a:rPr lang="en-US" sz="4300" b="1" dirty="0">
                <a:solidFill>
                  <a:srgbClr val="000000"/>
                </a:solidFill>
                <a:latin typeface="DejaVu Serif Bold" panose="02060803050605020204"/>
                <a:ea typeface="DejaVu Serif Bold" panose="02060803050605020204"/>
                <a:cs typeface="DejaVu Serif Bold" panose="02060803050605020204"/>
                <a:sym typeface="DejaVu Serif Bold" panose="02060803050605020204"/>
              </a:rPr>
              <a:t> </a:t>
            </a:r>
            <a:r>
              <a:rPr lang="en-US" sz="4300" b="1" dirty="0" err="1">
                <a:solidFill>
                  <a:srgbClr val="000000"/>
                </a:solidFill>
                <a:latin typeface="DejaVu Serif Bold" panose="02060803050605020204"/>
                <a:ea typeface="DejaVu Serif Bold" panose="02060803050605020204"/>
                <a:cs typeface="DejaVu Serif Bold" panose="02060803050605020204"/>
                <a:sym typeface="DejaVu Serif Bold" panose="02060803050605020204"/>
              </a:rPr>
              <a:t>đề</a:t>
            </a:r>
            <a:r>
              <a:rPr lang="en-US" sz="4300" b="1" dirty="0">
                <a:solidFill>
                  <a:srgbClr val="000000"/>
                </a:solidFill>
                <a:latin typeface="DejaVu Serif Bold" panose="02060803050605020204"/>
                <a:ea typeface="DejaVu Serif Bold" panose="02060803050605020204"/>
                <a:cs typeface="DejaVu Serif Bold" panose="02060803050605020204"/>
                <a:sym typeface="DejaVu Serif Bold" panose="02060803050605020204"/>
              </a:rPr>
              <a:t> </a:t>
            </a:r>
            <a:r>
              <a:rPr lang="en-US" sz="4300" b="1" dirty="0" err="1">
                <a:solidFill>
                  <a:srgbClr val="000000"/>
                </a:solidFill>
                <a:latin typeface="DejaVu Serif Bold" panose="02060803050605020204"/>
                <a:ea typeface="DejaVu Serif Bold" panose="02060803050605020204"/>
                <a:cs typeface="DejaVu Serif Bold" panose="02060803050605020204"/>
                <a:sym typeface="DejaVu Serif Bold" panose="02060803050605020204"/>
              </a:rPr>
              <a:t>tài</a:t>
            </a:r>
            <a:endParaRPr lang="en-US" sz="4300" b="1" dirty="0">
              <a:solidFill>
                <a:srgbClr val="000000"/>
              </a:solidFill>
              <a:latin typeface="DejaVu Serif Bold" panose="02060803050605020204"/>
              <a:ea typeface="DejaVu Serif Bold" panose="02060803050605020204"/>
              <a:cs typeface="DejaVu Serif Bold" panose="02060803050605020204"/>
              <a:sym typeface="DejaVu Serif Bold" panose="02060803050605020204"/>
            </a:endParaRPr>
          </a:p>
        </p:txBody>
      </p:sp>
      <p:sp>
        <p:nvSpPr>
          <p:cNvPr id="4" name="TextBox 4"/>
          <p:cNvSpPr txBox="1"/>
          <p:nvPr/>
        </p:nvSpPr>
        <p:spPr>
          <a:xfrm>
            <a:off x="669265" y="2831891"/>
            <a:ext cx="15612814" cy="580390"/>
          </a:xfrm>
          <a:prstGeom prst="rect">
            <a:avLst/>
          </a:prstGeom>
        </p:spPr>
        <p:txBody>
          <a:bodyPr lIns="0" tIns="0" rIns="0" bIns="0" rtlCol="0" anchor="t">
            <a:spAutoFit/>
          </a:bodyPr>
          <a:lstStyle/>
          <a:p>
            <a:pPr marL="734060" lvl="1" indent="-367030" algn="l">
              <a:lnSpc>
                <a:spcPts val="4760"/>
              </a:lnSpc>
              <a:buFont typeface="Arial" panose="020B0604020202020204"/>
              <a:buChar char="•"/>
            </a:pPr>
            <a:r>
              <a:rPr lang="en-US" sz="340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Sự tăng trưởng mạnh của thị trường game toàn cầu trong đó có Việt Nam </a:t>
            </a:r>
            <a:endParaRPr lang="en-US" sz="340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p:txBody>
      </p:sp>
      <p:sp>
        <p:nvSpPr>
          <p:cNvPr id="5" name="TextBox 5"/>
          <p:cNvSpPr txBox="1"/>
          <p:nvPr/>
        </p:nvSpPr>
        <p:spPr>
          <a:xfrm>
            <a:off x="669265" y="3783756"/>
            <a:ext cx="10273401" cy="580390"/>
          </a:xfrm>
          <a:prstGeom prst="rect">
            <a:avLst/>
          </a:prstGeom>
        </p:spPr>
        <p:txBody>
          <a:bodyPr lIns="0" tIns="0" rIns="0" bIns="0" rtlCol="0" anchor="t">
            <a:spAutoFit/>
          </a:bodyPr>
          <a:lstStyle/>
          <a:p>
            <a:pPr marL="734060" lvl="1" indent="-367030" algn="l">
              <a:lnSpc>
                <a:spcPts val="4760"/>
              </a:lnSpc>
              <a:buFont typeface="Arial" panose="020B0604020202020204"/>
              <a:buChar char="•"/>
            </a:pPr>
            <a:r>
              <a:rPr lang="en-US" sz="340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Nhu cầu về trò chơi giải trí nhẹ nhàng tăng cao </a:t>
            </a:r>
            <a:endParaRPr lang="en-US" sz="340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p:txBody>
      </p:sp>
      <p:sp>
        <p:nvSpPr>
          <p:cNvPr id="6" name="TextBox 6"/>
          <p:cNvSpPr txBox="1"/>
          <p:nvPr/>
        </p:nvSpPr>
        <p:spPr>
          <a:xfrm>
            <a:off x="669290" y="4735830"/>
            <a:ext cx="9243060" cy="610235"/>
          </a:xfrm>
          <a:prstGeom prst="rect">
            <a:avLst/>
          </a:prstGeom>
        </p:spPr>
        <p:txBody>
          <a:bodyPr wrap="square" lIns="0" tIns="0" rIns="0" bIns="0" rtlCol="0" anchor="t">
            <a:spAutoFit/>
          </a:bodyPr>
          <a:lstStyle/>
          <a:p>
            <a:pPr marL="734060" lvl="1" indent="-367030" algn="l">
              <a:lnSpc>
                <a:spcPts val="4760"/>
              </a:lnSpc>
              <a:buFont typeface="Arial" panose="020B0604020202020204"/>
              <a:buChar char="•"/>
            </a:pPr>
            <a:r>
              <a:rPr lang="en-US" sz="340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Phù hợp với lối sống bận rộn hiện nay</a:t>
            </a:r>
            <a:endParaRPr lang="en-US" sz="340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p:txBody>
      </p:sp>
      <p:sp>
        <p:nvSpPr>
          <p:cNvPr id="7" name="TextBox 7"/>
          <p:cNvSpPr txBox="1"/>
          <p:nvPr/>
        </p:nvSpPr>
        <p:spPr>
          <a:xfrm>
            <a:off x="669265" y="5687486"/>
            <a:ext cx="9924293" cy="580390"/>
          </a:xfrm>
          <a:prstGeom prst="rect">
            <a:avLst/>
          </a:prstGeom>
        </p:spPr>
        <p:txBody>
          <a:bodyPr lIns="0" tIns="0" rIns="0" bIns="0" rtlCol="0" anchor="t">
            <a:spAutoFit/>
          </a:bodyPr>
          <a:lstStyle/>
          <a:p>
            <a:pPr marL="734060" lvl="1" indent="-367030" algn="l">
              <a:lnSpc>
                <a:spcPts val="4760"/>
              </a:lnSpc>
              <a:buFont typeface="Arial" panose="020B0604020202020204"/>
              <a:buChar char="•"/>
            </a:pPr>
            <a:r>
              <a:rPr lang="en-US" sz="340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Công cụ phát triển Unreal Engine 5 mạnh mẽ </a:t>
            </a:r>
            <a:endParaRPr lang="en-US" sz="340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p:txBody>
      </p:sp>
      <p:sp>
        <p:nvSpPr>
          <p:cNvPr id="8" name="TextBox 8"/>
          <p:cNvSpPr txBox="1"/>
          <p:nvPr/>
        </p:nvSpPr>
        <p:spPr>
          <a:xfrm>
            <a:off x="669265" y="6639351"/>
            <a:ext cx="5878279" cy="580390"/>
          </a:xfrm>
          <a:prstGeom prst="rect">
            <a:avLst/>
          </a:prstGeom>
        </p:spPr>
        <p:txBody>
          <a:bodyPr lIns="0" tIns="0" rIns="0" bIns="0" rtlCol="0" anchor="t">
            <a:spAutoFit/>
          </a:bodyPr>
          <a:lstStyle/>
          <a:p>
            <a:pPr marL="734060" lvl="1" indent="-367030" algn="l">
              <a:lnSpc>
                <a:spcPts val="4760"/>
              </a:lnSpc>
              <a:buFont typeface="Arial" panose="020B0604020202020204"/>
              <a:buChar char="•"/>
            </a:pPr>
            <a:r>
              <a:rPr lang="en-US" sz="340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Tiềm năng phát triển cao</a:t>
            </a:r>
            <a:endParaRPr lang="en-US" sz="340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547485" y="-9525"/>
            <a:ext cx="7363460" cy="861695"/>
          </a:xfrm>
          <a:prstGeom prst="rect">
            <a:avLst/>
          </a:prstGeom>
        </p:spPr>
        <p:txBody>
          <a:bodyPr wrap="square" lIns="0" tIns="0" rIns="0" bIns="0" rtlCol="0" anchor="t">
            <a:spAutoFit/>
          </a:bodyPr>
          <a:lstStyle/>
          <a:p>
            <a:pPr algn="ctr">
              <a:lnSpc>
                <a:spcPts val="6720"/>
              </a:lnSpc>
              <a:spcBef>
                <a:spcPct val="0"/>
              </a:spcBef>
            </a:pPr>
            <a:r>
              <a:rPr lang="en-US" sz="5600" b="1" spc="110">
                <a:solidFill>
                  <a:srgbClr val="154374"/>
                </a:solidFill>
                <a:latin typeface="DejaVu Sans Bold" panose="020B0803030604020204"/>
                <a:ea typeface="DejaVu Sans Bold" panose="020B0803030604020204"/>
                <a:cs typeface="DejaVu Sans Bold" panose="020B0803030604020204"/>
                <a:sym typeface="DejaVu Sans Bold" panose="020B0803030604020204"/>
              </a:rPr>
              <a:t>Tổng quan đề tài</a:t>
            </a:r>
            <a:endParaRPr lang="en-US" sz="5600" b="1" spc="110">
              <a:solidFill>
                <a:srgbClr val="154374"/>
              </a:solidFill>
              <a:latin typeface="DejaVu Sans Bold" panose="020B0803030604020204"/>
              <a:ea typeface="DejaVu Sans Bold" panose="020B0803030604020204"/>
              <a:cs typeface="DejaVu Sans Bold" panose="020B0803030604020204"/>
              <a:sym typeface="DejaVu Sans Bold" panose="020B0803030604020204"/>
            </a:endParaRPr>
          </a:p>
        </p:txBody>
      </p:sp>
      <p:sp>
        <p:nvSpPr>
          <p:cNvPr id="3" name="TextBox 3"/>
          <p:cNvSpPr txBox="1"/>
          <p:nvPr/>
        </p:nvSpPr>
        <p:spPr>
          <a:xfrm>
            <a:off x="639648" y="1716187"/>
            <a:ext cx="6288202" cy="709938"/>
          </a:xfrm>
          <a:prstGeom prst="rect">
            <a:avLst/>
          </a:prstGeom>
        </p:spPr>
        <p:txBody>
          <a:bodyPr wrap="square" lIns="0" tIns="0" rIns="0" bIns="0" rtlCol="0" anchor="t">
            <a:spAutoFit/>
          </a:bodyPr>
          <a:lstStyle/>
          <a:p>
            <a:pPr>
              <a:lnSpc>
                <a:spcPts val="6020"/>
              </a:lnSpc>
            </a:pPr>
            <a:r>
              <a:rPr lang="en-US" sz="4300" b="1" dirty="0" err="1">
                <a:solidFill>
                  <a:srgbClr val="000000"/>
                </a:solidFill>
                <a:latin typeface="DejaVu Serif Bold" panose="02060803050605020204"/>
                <a:ea typeface="DejaVu Serif Bold" panose="02060803050605020204"/>
                <a:cs typeface="DejaVu Serif Bold" panose="02060803050605020204"/>
                <a:sym typeface="DejaVu Serif Bold" panose="02060803050605020204"/>
              </a:rPr>
              <a:t>Mục</a:t>
            </a:r>
            <a:r>
              <a:rPr lang="en-US" sz="4300" b="1" dirty="0">
                <a:solidFill>
                  <a:srgbClr val="000000"/>
                </a:solidFill>
                <a:latin typeface="DejaVu Serif Bold" panose="02060803050605020204"/>
                <a:ea typeface="DejaVu Serif Bold" panose="02060803050605020204"/>
                <a:cs typeface="DejaVu Serif Bold" panose="02060803050605020204"/>
                <a:sym typeface="DejaVu Serif Bold" panose="02060803050605020204"/>
              </a:rPr>
              <a:t> </a:t>
            </a:r>
            <a:r>
              <a:rPr lang="en-US" sz="4300" b="1" dirty="0" err="1">
                <a:solidFill>
                  <a:srgbClr val="000000"/>
                </a:solidFill>
                <a:latin typeface="DejaVu Serif Bold" panose="02060803050605020204"/>
                <a:ea typeface="DejaVu Serif Bold" panose="02060803050605020204"/>
                <a:cs typeface="DejaVu Serif Bold" panose="02060803050605020204"/>
                <a:sym typeface="DejaVu Serif Bold" panose="02060803050605020204"/>
              </a:rPr>
              <a:t>tiêu</a:t>
            </a:r>
            <a:r>
              <a:rPr lang="en-US" sz="4300" b="1" dirty="0">
                <a:solidFill>
                  <a:srgbClr val="000000"/>
                </a:solidFill>
                <a:latin typeface="DejaVu Serif Bold" panose="02060803050605020204"/>
                <a:ea typeface="DejaVu Serif Bold" panose="02060803050605020204"/>
                <a:cs typeface="DejaVu Serif Bold" panose="02060803050605020204"/>
                <a:sym typeface="DejaVu Serif Bold" panose="02060803050605020204"/>
              </a:rPr>
              <a:t> </a:t>
            </a:r>
            <a:r>
              <a:rPr lang="en-US" sz="4300" b="1" dirty="0" err="1">
                <a:solidFill>
                  <a:srgbClr val="000000"/>
                </a:solidFill>
                <a:latin typeface="DejaVu Serif Bold" panose="02060803050605020204"/>
                <a:ea typeface="DejaVu Serif Bold" panose="02060803050605020204"/>
                <a:cs typeface="DejaVu Serif Bold" panose="02060803050605020204"/>
                <a:sym typeface="DejaVu Serif Bold" panose="02060803050605020204"/>
              </a:rPr>
              <a:t>của</a:t>
            </a:r>
            <a:r>
              <a:rPr lang="en-US" sz="4300" b="1" dirty="0">
                <a:solidFill>
                  <a:srgbClr val="000000"/>
                </a:solidFill>
                <a:latin typeface="DejaVu Serif Bold" panose="02060803050605020204"/>
                <a:ea typeface="DejaVu Serif Bold" panose="02060803050605020204"/>
                <a:cs typeface="DejaVu Serif Bold" panose="02060803050605020204"/>
                <a:sym typeface="DejaVu Serif Bold" panose="02060803050605020204"/>
              </a:rPr>
              <a:t> </a:t>
            </a:r>
            <a:r>
              <a:rPr lang="en-US" sz="4300" b="1" dirty="0" err="1">
                <a:solidFill>
                  <a:srgbClr val="000000"/>
                </a:solidFill>
                <a:latin typeface="DejaVu Serif Bold" panose="02060803050605020204"/>
                <a:ea typeface="DejaVu Serif Bold" panose="02060803050605020204"/>
                <a:cs typeface="DejaVu Serif Bold" panose="02060803050605020204"/>
                <a:sym typeface="DejaVu Serif Bold" panose="02060803050605020204"/>
              </a:rPr>
              <a:t>đề</a:t>
            </a:r>
            <a:r>
              <a:rPr lang="en-US" sz="4300" b="1" dirty="0">
                <a:solidFill>
                  <a:srgbClr val="000000"/>
                </a:solidFill>
                <a:latin typeface="DejaVu Serif Bold" panose="02060803050605020204"/>
                <a:ea typeface="DejaVu Serif Bold" panose="02060803050605020204"/>
                <a:cs typeface="DejaVu Serif Bold" panose="02060803050605020204"/>
                <a:sym typeface="DejaVu Serif Bold" panose="02060803050605020204"/>
              </a:rPr>
              <a:t> </a:t>
            </a:r>
            <a:r>
              <a:rPr lang="en-US" sz="4300" b="1" dirty="0" err="1">
                <a:solidFill>
                  <a:srgbClr val="000000"/>
                </a:solidFill>
                <a:latin typeface="DejaVu Serif Bold" panose="02060803050605020204"/>
                <a:ea typeface="DejaVu Serif Bold" panose="02060803050605020204"/>
                <a:cs typeface="DejaVu Serif Bold" panose="02060803050605020204"/>
                <a:sym typeface="DejaVu Serif Bold" panose="02060803050605020204"/>
              </a:rPr>
              <a:t>tài</a:t>
            </a:r>
            <a:endParaRPr lang="en-US" sz="4300" b="1" dirty="0">
              <a:solidFill>
                <a:srgbClr val="000000"/>
              </a:solidFill>
              <a:latin typeface="DejaVu Serif Bold" panose="02060803050605020204"/>
              <a:ea typeface="DejaVu Serif Bold" panose="02060803050605020204"/>
              <a:cs typeface="DejaVu Serif Bold" panose="02060803050605020204"/>
              <a:sym typeface="DejaVu Serif Bold" panose="02060803050605020204"/>
            </a:endParaRPr>
          </a:p>
        </p:txBody>
      </p:sp>
      <p:sp>
        <p:nvSpPr>
          <p:cNvPr id="4" name="TextBox 4"/>
          <p:cNvSpPr txBox="1"/>
          <p:nvPr/>
        </p:nvSpPr>
        <p:spPr>
          <a:xfrm>
            <a:off x="669265" y="2831891"/>
            <a:ext cx="17300452" cy="580390"/>
          </a:xfrm>
          <a:prstGeom prst="rect">
            <a:avLst/>
          </a:prstGeom>
        </p:spPr>
        <p:txBody>
          <a:bodyPr lIns="0" tIns="0" rIns="0" bIns="0" rtlCol="0" anchor="t">
            <a:spAutoFit/>
          </a:bodyPr>
          <a:lstStyle/>
          <a:p>
            <a:pPr marL="734060" lvl="1" indent="-367030" algn="l">
              <a:lnSpc>
                <a:spcPts val="4760"/>
              </a:lnSpc>
              <a:buFont typeface="Arial" panose="020B0604020202020204"/>
              <a:buChar char="•"/>
            </a:pPr>
            <a:r>
              <a:rPr lang="en-US" sz="340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Kết hợp công nghệ đồ họa và lối chơi thư giãn để tạo ra sản phẩm giải trí hấp dẫn</a:t>
            </a:r>
            <a:endParaRPr lang="en-US" sz="340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p:txBody>
      </p:sp>
      <p:sp>
        <p:nvSpPr>
          <p:cNvPr id="5" name="TextBox 5"/>
          <p:cNvSpPr txBox="1"/>
          <p:nvPr/>
        </p:nvSpPr>
        <p:spPr>
          <a:xfrm>
            <a:off x="669265" y="3783756"/>
            <a:ext cx="9924293" cy="580390"/>
          </a:xfrm>
          <a:prstGeom prst="rect">
            <a:avLst/>
          </a:prstGeom>
        </p:spPr>
        <p:txBody>
          <a:bodyPr lIns="0" tIns="0" rIns="0" bIns="0" rtlCol="0" anchor="t">
            <a:spAutoFit/>
          </a:bodyPr>
          <a:lstStyle/>
          <a:p>
            <a:pPr marL="734060" lvl="1" indent="-367030" algn="l">
              <a:lnSpc>
                <a:spcPts val="4760"/>
              </a:lnSpc>
              <a:buFont typeface="Arial" panose="020B0604020202020204"/>
              <a:buChar char="•"/>
            </a:pPr>
            <a:r>
              <a:rPr lang="en-US" sz="340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Khám phá các tính năng của Unreal Engine 5 </a:t>
            </a:r>
            <a:endParaRPr lang="en-US" sz="340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p:txBody>
      </p:sp>
      <p:sp>
        <p:nvSpPr>
          <p:cNvPr id="6" name="TextBox 6"/>
          <p:cNvSpPr txBox="1"/>
          <p:nvPr/>
        </p:nvSpPr>
        <p:spPr>
          <a:xfrm>
            <a:off x="669265" y="4735621"/>
            <a:ext cx="17880271" cy="580390"/>
          </a:xfrm>
          <a:prstGeom prst="rect">
            <a:avLst/>
          </a:prstGeom>
        </p:spPr>
        <p:txBody>
          <a:bodyPr lIns="0" tIns="0" rIns="0" bIns="0" rtlCol="0" anchor="t">
            <a:spAutoFit/>
          </a:bodyPr>
          <a:lstStyle/>
          <a:p>
            <a:pPr marL="734060" lvl="1" indent="-367030" algn="l">
              <a:lnSpc>
                <a:spcPts val="4760"/>
              </a:lnSpc>
              <a:buFont typeface="Arial" panose="020B0604020202020204"/>
              <a:buChar char="•"/>
            </a:pPr>
            <a:r>
              <a:rPr lang="en-US" sz="340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Nâng cao kĩ năng lập trình với Blueprint và C++, hiểu sâu và tối ưu hiệu suất trò chơi</a:t>
            </a:r>
            <a:endParaRPr lang="en-US" sz="340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p:txBody>
      </p:sp>
      <p:sp>
        <p:nvSpPr>
          <p:cNvPr id="7" name="TextBox 7"/>
          <p:cNvSpPr txBox="1"/>
          <p:nvPr/>
        </p:nvSpPr>
        <p:spPr>
          <a:xfrm>
            <a:off x="669265" y="5687486"/>
            <a:ext cx="6727203" cy="580390"/>
          </a:xfrm>
          <a:prstGeom prst="rect">
            <a:avLst/>
          </a:prstGeom>
        </p:spPr>
        <p:txBody>
          <a:bodyPr lIns="0" tIns="0" rIns="0" bIns="0" rtlCol="0" anchor="t">
            <a:spAutoFit/>
          </a:bodyPr>
          <a:lstStyle/>
          <a:p>
            <a:pPr marL="734060" lvl="1" indent="-367030" algn="l">
              <a:lnSpc>
                <a:spcPts val="4760"/>
              </a:lnSpc>
              <a:buFont typeface="Arial" panose="020B0604020202020204"/>
              <a:buChar char="•"/>
            </a:pPr>
            <a:r>
              <a:rPr lang="en-US" sz="340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Phát triển gameplay nhàn rỗi</a:t>
            </a:r>
            <a:endParaRPr lang="en-US" sz="340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p:txBody>
      </p:sp>
      <p:sp>
        <p:nvSpPr>
          <p:cNvPr id="8" name="TextBox 8"/>
          <p:cNvSpPr txBox="1"/>
          <p:nvPr/>
        </p:nvSpPr>
        <p:spPr>
          <a:xfrm>
            <a:off x="669265" y="6639351"/>
            <a:ext cx="13705638" cy="580390"/>
          </a:xfrm>
          <a:prstGeom prst="rect">
            <a:avLst/>
          </a:prstGeom>
        </p:spPr>
        <p:txBody>
          <a:bodyPr lIns="0" tIns="0" rIns="0" bIns="0" rtlCol="0" anchor="t">
            <a:spAutoFit/>
          </a:bodyPr>
          <a:lstStyle/>
          <a:p>
            <a:pPr marL="734060" lvl="1" indent="-367030" algn="l">
              <a:lnSpc>
                <a:spcPts val="4760"/>
              </a:lnSpc>
              <a:buFont typeface="Arial" panose="020B0604020202020204"/>
              <a:buChar char="•"/>
            </a:pPr>
            <a:r>
              <a:rPr lang="en-US" sz="340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Ứng dụng các nguyên tắc thiết kế game để hoàn thiện sản phẩm</a:t>
            </a:r>
            <a:endParaRPr lang="en-US" sz="340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547485" y="-9525"/>
            <a:ext cx="7197090" cy="861695"/>
          </a:xfrm>
          <a:prstGeom prst="rect">
            <a:avLst/>
          </a:prstGeom>
        </p:spPr>
        <p:txBody>
          <a:bodyPr wrap="square" lIns="0" tIns="0" rIns="0" bIns="0" rtlCol="0" anchor="t">
            <a:spAutoFit/>
          </a:bodyPr>
          <a:lstStyle/>
          <a:p>
            <a:pPr algn="ctr">
              <a:lnSpc>
                <a:spcPts val="6720"/>
              </a:lnSpc>
              <a:spcBef>
                <a:spcPct val="0"/>
              </a:spcBef>
            </a:pPr>
            <a:r>
              <a:rPr lang="en-US" sz="5600" b="1" spc="110">
                <a:solidFill>
                  <a:srgbClr val="154374"/>
                </a:solidFill>
                <a:latin typeface="DejaVu Sans Bold" panose="020B0803030604020204"/>
                <a:ea typeface="DejaVu Sans Bold" panose="020B0803030604020204"/>
                <a:cs typeface="DejaVu Sans Bold" panose="020B0803030604020204"/>
                <a:sym typeface="DejaVu Sans Bold" panose="020B0803030604020204"/>
              </a:rPr>
              <a:t>Tổng quan đề tài</a:t>
            </a:r>
            <a:endParaRPr lang="en-US" sz="5600" b="1" spc="110">
              <a:solidFill>
                <a:srgbClr val="154374"/>
              </a:solidFill>
              <a:latin typeface="DejaVu Sans Bold" panose="020B0803030604020204"/>
              <a:ea typeface="DejaVu Sans Bold" panose="020B0803030604020204"/>
              <a:cs typeface="DejaVu Sans Bold" panose="020B0803030604020204"/>
              <a:sym typeface="DejaVu Sans Bold" panose="020B0803030604020204"/>
            </a:endParaRPr>
          </a:p>
        </p:txBody>
      </p:sp>
      <p:sp>
        <p:nvSpPr>
          <p:cNvPr id="3" name="TextBox 3"/>
          <p:cNvSpPr txBox="1"/>
          <p:nvPr/>
        </p:nvSpPr>
        <p:spPr>
          <a:xfrm>
            <a:off x="1005840" y="1712386"/>
            <a:ext cx="6232966" cy="748029"/>
          </a:xfrm>
          <a:prstGeom prst="rect">
            <a:avLst/>
          </a:prstGeom>
        </p:spPr>
        <p:txBody>
          <a:bodyPr lIns="0" tIns="0" rIns="0" bIns="0" rtlCol="0" anchor="t">
            <a:spAutoFit/>
          </a:bodyPr>
          <a:lstStyle/>
          <a:p>
            <a:pPr algn="ctr">
              <a:lnSpc>
                <a:spcPts val="6020"/>
              </a:lnSpc>
            </a:pPr>
            <a:r>
              <a:rPr lang="en-US" sz="4300" b="1">
                <a:solidFill>
                  <a:srgbClr val="000000"/>
                </a:solidFill>
                <a:latin typeface="DejaVu Serif Bold" panose="02060803050605020204"/>
                <a:ea typeface="DejaVu Serif Bold" panose="02060803050605020204"/>
                <a:cs typeface="DejaVu Serif Bold" panose="02060803050605020204"/>
                <a:sym typeface="DejaVu Serif Bold" panose="02060803050605020204"/>
              </a:rPr>
              <a:t>Phạm vi nghiên cứu</a:t>
            </a:r>
            <a:endParaRPr lang="en-US" sz="4300" b="1">
              <a:solidFill>
                <a:srgbClr val="000000"/>
              </a:solidFill>
              <a:latin typeface="DejaVu Serif Bold" panose="02060803050605020204"/>
              <a:ea typeface="DejaVu Serif Bold" panose="02060803050605020204"/>
              <a:cs typeface="DejaVu Serif Bold" panose="02060803050605020204"/>
              <a:sym typeface="DejaVu Serif Bold" panose="02060803050605020204"/>
            </a:endParaRPr>
          </a:p>
        </p:txBody>
      </p:sp>
      <p:sp>
        <p:nvSpPr>
          <p:cNvPr id="4" name="TextBox 4"/>
          <p:cNvSpPr txBox="1"/>
          <p:nvPr/>
        </p:nvSpPr>
        <p:spPr>
          <a:xfrm>
            <a:off x="669265" y="2831891"/>
            <a:ext cx="10196306" cy="580390"/>
          </a:xfrm>
          <a:prstGeom prst="rect">
            <a:avLst/>
          </a:prstGeom>
        </p:spPr>
        <p:txBody>
          <a:bodyPr wrap="square" lIns="0" tIns="0" rIns="0" bIns="0" rtlCol="0" anchor="t">
            <a:spAutoFit/>
          </a:bodyPr>
          <a:lstStyle/>
          <a:p>
            <a:pPr marL="734060" lvl="1" indent="-367030">
              <a:lnSpc>
                <a:spcPts val="4760"/>
              </a:lnSpc>
              <a:buFont typeface="Arial" panose="020B0604020202020204"/>
              <a:buChar char="•"/>
            </a:pP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Nghiên</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cứu</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phát</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triển</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gameplay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nhàn</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rỗi</a:t>
            </a:r>
            <a:endPar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p:txBody>
      </p:sp>
      <p:sp>
        <p:nvSpPr>
          <p:cNvPr id="5" name="TextBox 5"/>
          <p:cNvSpPr txBox="1"/>
          <p:nvPr/>
        </p:nvSpPr>
        <p:spPr>
          <a:xfrm>
            <a:off x="669265" y="3783756"/>
            <a:ext cx="12479894" cy="580390"/>
          </a:xfrm>
          <a:prstGeom prst="rect">
            <a:avLst/>
          </a:prstGeom>
        </p:spPr>
        <p:txBody>
          <a:bodyPr wrap="square" lIns="0" tIns="0" rIns="0" bIns="0" rtlCol="0" anchor="t">
            <a:spAutoFit/>
          </a:bodyPr>
          <a:lstStyle/>
          <a:p>
            <a:pPr marL="734060" lvl="1" indent="-367030">
              <a:lnSpc>
                <a:spcPts val="4760"/>
              </a:lnSpc>
              <a:buFont typeface="Arial" panose="020B0604020202020204"/>
              <a:buChar char="•"/>
            </a:pP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Xây</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dựng</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hệ</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thống</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tiến</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trình</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và</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giao</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diện</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trực</a:t>
            </a:r>
            <a:r>
              <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 </a:t>
            </a:r>
            <a:r>
              <a:rPr lang="en-US" sz="3400" dirty="0" err="1">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quan</a:t>
            </a:r>
            <a:endParaRPr lang="en-US" sz="3400" dirty="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p:txBody>
      </p:sp>
      <p:sp>
        <p:nvSpPr>
          <p:cNvPr id="6" name="TextBox 6"/>
          <p:cNvSpPr txBox="1"/>
          <p:nvPr/>
        </p:nvSpPr>
        <p:spPr>
          <a:xfrm>
            <a:off x="669265" y="4735621"/>
            <a:ext cx="17917185" cy="574003"/>
          </a:xfrm>
          <a:prstGeom prst="rect">
            <a:avLst/>
          </a:prstGeom>
        </p:spPr>
        <p:txBody>
          <a:bodyPr wrap="square" lIns="0" tIns="0" rIns="0" bIns="0" rtlCol="0" anchor="t">
            <a:spAutoFit/>
          </a:bodyPr>
          <a:lstStyle/>
          <a:p>
            <a:pPr marL="734060" lvl="1" indent="-367030">
              <a:lnSpc>
                <a:spcPts val="4760"/>
              </a:lnSpc>
              <a:buFont typeface="Arial" panose="020B0604020202020204"/>
              <a:buChar char="•"/>
            </a:pPr>
            <a:r>
              <a:rPr lang="en-US" sz="340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Đối tượng người chơi: trẻ em từ 7-12 tuổi và người chơi có lịch trình bận rộn</a:t>
            </a:r>
            <a:endParaRPr lang="en-US" sz="340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p:txBody>
      </p:sp>
      <p:sp>
        <p:nvSpPr>
          <p:cNvPr id="7" name="TextBox 7"/>
          <p:cNvSpPr txBox="1"/>
          <p:nvPr/>
        </p:nvSpPr>
        <p:spPr>
          <a:xfrm>
            <a:off x="669265" y="5687486"/>
            <a:ext cx="7428082" cy="580390"/>
          </a:xfrm>
          <a:prstGeom prst="rect">
            <a:avLst/>
          </a:prstGeom>
        </p:spPr>
        <p:txBody>
          <a:bodyPr wrap="square" lIns="0" tIns="0" rIns="0" bIns="0" rtlCol="0" anchor="t">
            <a:spAutoFit/>
          </a:bodyPr>
          <a:lstStyle/>
          <a:p>
            <a:pPr marL="734060" lvl="1" indent="-367030">
              <a:lnSpc>
                <a:spcPts val="4760"/>
              </a:lnSpc>
              <a:buFont typeface="Arial" panose="020B0604020202020204"/>
              <a:buChar char="•"/>
            </a:pPr>
            <a:r>
              <a:rPr lang="en-US" sz="340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Phát triển gameplay nhàn rỗi</a:t>
            </a:r>
            <a:endParaRPr lang="en-US" sz="340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p:txBody>
      </p:sp>
      <p:sp>
        <p:nvSpPr>
          <p:cNvPr id="8" name="TextBox 8"/>
          <p:cNvSpPr txBox="1"/>
          <p:nvPr/>
        </p:nvSpPr>
        <p:spPr>
          <a:xfrm>
            <a:off x="669264" y="6639351"/>
            <a:ext cx="9655703" cy="574003"/>
          </a:xfrm>
          <a:prstGeom prst="rect">
            <a:avLst/>
          </a:prstGeom>
        </p:spPr>
        <p:txBody>
          <a:bodyPr wrap="square" lIns="0" tIns="0" rIns="0" bIns="0" rtlCol="0" anchor="t">
            <a:spAutoFit/>
          </a:bodyPr>
          <a:lstStyle/>
          <a:p>
            <a:pPr marL="734060" lvl="1" indent="-367030">
              <a:lnSpc>
                <a:spcPts val="4760"/>
              </a:lnSpc>
              <a:buFont typeface="Arial" panose="020B0604020202020204"/>
              <a:buChar char="•"/>
            </a:pPr>
            <a:r>
              <a:rPr lang="en-US" sz="340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Đồ họa 3D + Nền tảng PC +Single Player</a:t>
            </a:r>
            <a:endParaRPr lang="en-US" sz="340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219864" flipH="1" flipV="1">
            <a:off x="15263253" y="2764097"/>
            <a:ext cx="209505" cy="7974853"/>
          </a:xfrm>
          <a:custGeom>
            <a:avLst/>
            <a:gdLst/>
            <a:ahLst/>
            <a:cxnLst/>
            <a:rect l="l" t="t" r="r" b="b"/>
            <a:pathLst>
              <a:path w="209505" h="7974853">
                <a:moveTo>
                  <a:pt x="209505" y="7974853"/>
                </a:moveTo>
                <a:lnTo>
                  <a:pt x="0" y="7974853"/>
                </a:lnTo>
                <a:lnTo>
                  <a:pt x="0" y="0"/>
                </a:lnTo>
                <a:lnTo>
                  <a:pt x="209505" y="0"/>
                </a:lnTo>
                <a:lnTo>
                  <a:pt x="209505" y="7974853"/>
                </a:lnTo>
                <a:close/>
              </a:path>
            </a:pathLst>
          </a:custGeom>
          <a:blipFill>
            <a:blip r:embed="rId1"/>
            <a:stretch>
              <a:fillRect l="-2811768"/>
            </a:stretch>
          </a:blipFill>
        </p:spPr>
        <p:txBody>
          <a:bodyPr/>
          <a:lstStyle/>
          <a:p>
            <a:endParaRPr lang="en-US"/>
          </a:p>
        </p:txBody>
      </p:sp>
      <p:sp>
        <p:nvSpPr>
          <p:cNvPr id="3" name="Freeform 3"/>
          <p:cNvSpPr/>
          <p:nvPr/>
        </p:nvSpPr>
        <p:spPr>
          <a:xfrm rot="1209727" flipH="1" flipV="1">
            <a:off x="13854058" y="6185915"/>
            <a:ext cx="209505" cy="7974853"/>
          </a:xfrm>
          <a:custGeom>
            <a:avLst/>
            <a:gdLst/>
            <a:ahLst/>
            <a:cxnLst/>
            <a:rect l="l" t="t" r="r" b="b"/>
            <a:pathLst>
              <a:path w="209505" h="7974853">
                <a:moveTo>
                  <a:pt x="209505" y="7974854"/>
                </a:moveTo>
                <a:lnTo>
                  <a:pt x="0" y="7974854"/>
                </a:lnTo>
                <a:lnTo>
                  <a:pt x="0" y="0"/>
                </a:lnTo>
                <a:lnTo>
                  <a:pt x="209505" y="0"/>
                </a:lnTo>
                <a:lnTo>
                  <a:pt x="209505" y="7974854"/>
                </a:lnTo>
                <a:close/>
              </a:path>
            </a:pathLst>
          </a:custGeom>
          <a:blipFill>
            <a:blip r:embed="rId1"/>
            <a:stretch>
              <a:fillRect l="-2811768"/>
            </a:stretch>
          </a:blipFill>
        </p:spPr>
        <p:txBody>
          <a:bodyPr/>
          <a:lstStyle/>
          <a:p>
            <a:endParaRPr lang="en-US"/>
          </a:p>
        </p:txBody>
      </p:sp>
      <p:sp>
        <p:nvSpPr>
          <p:cNvPr id="4" name="Freeform 4"/>
          <p:cNvSpPr/>
          <p:nvPr/>
        </p:nvSpPr>
        <p:spPr>
          <a:xfrm rot="1166518" flipH="1" flipV="1">
            <a:off x="12831793" y="-2357225"/>
            <a:ext cx="209505" cy="7974853"/>
          </a:xfrm>
          <a:custGeom>
            <a:avLst/>
            <a:gdLst/>
            <a:ahLst/>
            <a:cxnLst/>
            <a:rect l="l" t="t" r="r" b="b"/>
            <a:pathLst>
              <a:path w="209505" h="7974853">
                <a:moveTo>
                  <a:pt x="209505" y="7974853"/>
                </a:moveTo>
                <a:lnTo>
                  <a:pt x="0" y="7974853"/>
                </a:lnTo>
                <a:lnTo>
                  <a:pt x="0" y="0"/>
                </a:lnTo>
                <a:lnTo>
                  <a:pt x="209505" y="0"/>
                </a:lnTo>
                <a:lnTo>
                  <a:pt x="209505" y="7974853"/>
                </a:lnTo>
                <a:close/>
              </a:path>
            </a:pathLst>
          </a:custGeom>
          <a:blipFill>
            <a:blip r:embed="rId1"/>
            <a:stretch>
              <a:fillRect l="-2811768"/>
            </a:stretch>
          </a:blipFill>
        </p:spPr>
        <p:txBody>
          <a:bodyPr/>
          <a:lstStyle/>
          <a:p>
            <a:endParaRPr lang="en-US"/>
          </a:p>
        </p:txBody>
      </p:sp>
      <p:sp>
        <p:nvSpPr>
          <p:cNvPr id="5" name="Freeform 5"/>
          <p:cNvSpPr/>
          <p:nvPr/>
        </p:nvSpPr>
        <p:spPr>
          <a:xfrm rot="-4224446">
            <a:off x="12197990" y="866600"/>
            <a:ext cx="17100032" cy="9618768"/>
          </a:xfrm>
          <a:custGeom>
            <a:avLst/>
            <a:gdLst/>
            <a:ahLst/>
            <a:cxnLst/>
            <a:rect l="l" t="t" r="r" b="b"/>
            <a:pathLst>
              <a:path w="17100032" h="9618768">
                <a:moveTo>
                  <a:pt x="0" y="0"/>
                </a:moveTo>
                <a:lnTo>
                  <a:pt x="17100032" y="0"/>
                </a:lnTo>
                <a:lnTo>
                  <a:pt x="17100032" y="9618768"/>
                </a:lnTo>
                <a:lnTo>
                  <a:pt x="0" y="96187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4224446">
            <a:off x="10551895" y="-5895282"/>
            <a:ext cx="17100032" cy="9618768"/>
          </a:xfrm>
          <a:custGeom>
            <a:avLst/>
            <a:gdLst/>
            <a:ahLst/>
            <a:cxnLst/>
            <a:rect l="l" t="t" r="r" b="b"/>
            <a:pathLst>
              <a:path w="17100032" h="9618768">
                <a:moveTo>
                  <a:pt x="0" y="0"/>
                </a:moveTo>
                <a:lnTo>
                  <a:pt x="17100032" y="0"/>
                </a:lnTo>
                <a:lnTo>
                  <a:pt x="17100032" y="9618768"/>
                </a:lnTo>
                <a:lnTo>
                  <a:pt x="0" y="96187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807085" y="537845"/>
            <a:ext cx="11678920" cy="2058035"/>
          </a:xfrm>
          <a:prstGeom prst="rect">
            <a:avLst/>
          </a:prstGeom>
        </p:spPr>
        <p:txBody>
          <a:bodyPr wrap="square" lIns="0" tIns="0" rIns="0" bIns="0" rtlCol="0" anchor="t">
            <a:spAutoFit/>
          </a:bodyPr>
          <a:lstStyle/>
          <a:p>
            <a:pPr algn="l">
              <a:lnSpc>
                <a:spcPts val="16050"/>
              </a:lnSpc>
            </a:pPr>
            <a:r>
              <a:rPr lang="en-US" sz="11465">
                <a:solidFill>
                  <a:srgbClr val="0E77A4"/>
                </a:solidFill>
                <a:latin typeface="Anton"/>
                <a:ea typeface="Anton"/>
                <a:cs typeface="Anton"/>
                <a:sym typeface="Anton"/>
              </a:rPr>
              <a:t>2. CƠ SỞ LÝ THUYẾT</a:t>
            </a:r>
            <a:endParaRPr lang="en-US" sz="11465">
              <a:solidFill>
                <a:srgbClr val="0E77A4"/>
              </a:solidFill>
              <a:latin typeface="Anton"/>
              <a:ea typeface="Anton"/>
              <a:cs typeface="Anton"/>
              <a:sym typeface="Anton"/>
            </a:endParaRPr>
          </a:p>
        </p:txBody>
      </p:sp>
      <p:sp>
        <p:nvSpPr>
          <p:cNvPr id="8" name="TextBox 8"/>
          <p:cNvSpPr txBox="1"/>
          <p:nvPr/>
        </p:nvSpPr>
        <p:spPr>
          <a:xfrm>
            <a:off x="807061" y="3283718"/>
            <a:ext cx="10703482" cy="709938"/>
          </a:xfrm>
          <a:prstGeom prst="rect">
            <a:avLst/>
          </a:prstGeom>
        </p:spPr>
        <p:txBody>
          <a:bodyPr wrap="square" lIns="0" tIns="0" rIns="0" bIns="0" rtlCol="0" anchor="t">
            <a:spAutoFit/>
          </a:bodyPr>
          <a:lstStyle/>
          <a:p>
            <a:pPr>
              <a:lnSpc>
                <a:spcPts val="6020"/>
              </a:lnSpc>
            </a:pPr>
            <a:r>
              <a:rPr lang="en-US" sz="4300" b="1" dirty="0">
                <a:solidFill>
                  <a:srgbClr val="154374"/>
                </a:solidFill>
                <a:latin typeface="DejaVu Serif Bold" panose="02060803050605020204"/>
                <a:ea typeface="DejaVu Serif Bold" panose="02060803050605020204"/>
                <a:cs typeface="DejaVu Serif Bold" panose="02060803050605020204"/>
                <a:sym typeface="DejaVu Serif Bold" panose="02060803050605020204"/>
              </a:rPr>
              <a:t>Lý </a:t>
            </a:r>
            <a:r>
              <a:rPr lang="en-US" sz="4300" b="1" dirty="0" err="1">
                <a:solidFill>
                  <a:srgbClr val="154374"/>
                </a:solidFill>
                <a:latin typeface="DejaVu Serif Bold" panose="02060803050605020204"/>
                <a:ea typeface="DejaVu Serif Bold" panose="02060803050605020204"/>
                <a:cs typeface="DejaVu Serif Bold" panose="02060803050605020204"/>
                <a:sym typeface="DejaVu Serif Bold" panose="02060803050605020204"/>
              </a:rPr>
              <a:t>thuyết</a:t>
            </a:r>
            <a:r>
              <a:rPr lang="en-US" sz="4300" b="1" dirty="0">
                <a:solidFill>
                  <a:srgbClr val="154374"/>
                </a:solidFill>
                <a:latin typeface="DejaVu Serif Bold" panose="02060803050605020204"/>
                <a:ea typeface="DejaVu Serif Bold" panose="02060803050605020204"/>
                <a:cs typeface="DejaVu Serif Bold" panose="02060803050605020204"/>
                <a:sym typeface="DejaVu Serif Bold" panose="02060803050605020204"/>
              </a:rPr>
              <a:t> </a:t>
            </a:r>
            <a:r>
              <a:rPr lang="en-US" sz="4300" b="1" dirty="0" err="1">
                <a:solidFill>
                  <a:srgbClr val="154374"/>
                </a:solidFill>
                <a:latin typeface="DejaVu Serif Bold" panose="02060803050605020204"/>
                <a:ea typeface="DejaVu Serif Bold" panose="02060803050605020204"/>
                <a:cs typeface="DejaVu Serif Bold" panose="02060803050605020204"/>
                <a:sym typeface="DejaVu Serif Bold" panose="02060803050605020204"/>
              </a:rPr>
              <a:t>trò</a:t>
            </a:r>
            <a:r>
              <a:rPr lang="en-US" sz="4300" b="1" dirty="0">
                <a:solidFill>
                  <a:srgbClr val="154374"/>
                </a:solidFill>
                <a:latin typeface="DejaVu Serif Bold" panose="02060803050605020204"/>
                <a:ea typeface="DejaVu Serif Bold" panose="02060803050605020204"/>
                <a:cs typeface="DejaVu Serif Bold" panose="02060803050605020204"/>
                <a:sym typeface="DejaVu Serif Bold" panose="02060803050605020204"/>
              </a:rPr>
              <a:t> </a:t>
            </a:r>
            <a:r>
              <a:rPr lang="en-US" sz="4300" b="1" dirty="0" err="1">
                <a:solidFill>
                  <a:srgbClr val="154374"/>
                </a:solidFill>
                <a:latin typeface="DejaVu Serif Bold" panose="02060803050605020204"/>
                <a:ea typeface="DejaVu Serif Bold" panose="02060803050605020204"/>
                <a:cs typeface="DejaVu Serif Bold" panose="02060803050605020204"/>
                <a:sym typeface="DejaVu Serif Bold" panose="02060803050605020204"/>
              </a:rPr>
              <a:t>chơi</a:t>
            </a:r>
            <a:r>
              <a:rPr lang="en-US" sz="4300" b="1" dirty="0">
                <a:solidFill>
                  <a:srgbClr val="154374"/>
                </a:solidFill>
                <a:latin typeface="DejaVu Serif Bold" panose="02060803050605020204"/>
                <a:ea typeface="DejaVu Serif Bold" panose="02060803050605020204"/>
                <a:cs typeface="DejaVu Serif Bold" panose="02060803050605020204"/>
                <a:sym typeface="DejaVu Serif Bold" panose="02060803050605020204"/>
              </a:rPr>
              <a:t> </a:t>
            </a:r>
            <a:r>
              <a:rPr lang="en-US" sz="4300" b="1" dirty="0" err="1">
                <a:solidFill>
                  <a:srgbClr val="154374"/>
                </a:solidFill>
                <a:latin typeface="DejaVu Serif Bold" panose="02060803050605020204"/>
                <a:ea typeface="DejaVu Serif Bold" panose="02060803050605020204"/>
                <a:cs typeface="DejaVu Serif Bold" panose="02060803050605020204"/>
                <a:sym typeface="DejaVu Serif Bold" panose="02060803050605020204"/>
              </a:rPr>
              <a:t>một</a:t>
            </a:r>
            <a:r>
              <a:rPr lang="en-US" sz="4300" b="1" dirty="0">
                <a:solidFill>
                  <a:srgbClr val="154374"/>
                </a:solidFill>
                <a:latin typeface="DejaVu Serif Bold" panose="02060803050605020204"/>
                <a:ea typeface="DejaVu Serif Bold" panose="02060803050605020204"/>
                <a:cs typeface="DejaVu Serif Bold" panose="02060803050605020204"/>
                <a:sym typeface="DejaVu Serif Bold" panose="02060803050605020204"/>
              </a:rPr>
              <a:t> </a:t>
            </a:r>
            <a:r>
              <a:rPr lang="en-US" sz="4300" b="1" dirty="0" err="1">
                <a:solidFill>
                  <a:srgbClr val="154374"/>
                </a:solidFill>
                <a:latin typeface="DejaVu Serif Bold" panose="02060803050605020204"/>
                <a:ea typeface="DejaVu Serif Bold" panose="02060803050605020204"/>
                <a:cs typeface="DejaVu Serif Bold" panose="02060803050605020204"/>
                <a:sym typeface="DejaVu Serif Bold" panose="02060803050605020204"/>
              </a:rPr>
              <a:t>người</a:t>
            </a:r>
            <a:r>
              <a:rPr lang="en-US" sz="4300" b="1" dirty="0">
                <a:solidFill>
                  <a:srgbClr val="154374"/>
                </a:solidFill>
                <a:latin typeface="DejaVu Serif Bold" panose="02060803050605020204"/>
                <a:ea typeface="DejaVu Serif Bold" panose="02060803050605020204"/>
                <a:cs typeface="DejaVu Serif Bold" panose="02060803050605020204"/>
                <a:sym typeface="DejaVu Serif Bold" panose="02060803050605020204"/>
              </a:rPr>
              <a:t> </a:t>
            </a:r>
            <a:r>
              <a:rPr lang="en-US" sz="4300" b="1" dirty="0" err="1">
                <a:solidFill>
                  <a:srgbClr val="154374"/>
                </a:solidFill>
                <a:latin typeface="DejaVu Serif Bold" panose="02060803050605020204"/>
                <a:ea typeface="DejaVu Serif Bold" panose="02060803050605020204"/>
                <a:cs typeface="DejaVu Serif Bold" panose="02060803050605020204"/>
                <a:sym typeface="DejaVu Serif Bold" panose="02060803050605020204"/>
              </a:rPr>
              <a:t>chơi</a:t>
            </a:r>
            <a:endParaRPr lang="en-US" sz="4300" b="1" dirty="0">
              <a:solidFill>
                <a:srgbClr val="154374"/>
              </a:solidFill>
              <a:latin typeface="DejaVu Serif Bold" panose="02060803050605020204"/>
              <a:ea typeface="DejaVu Serif Bold" panose="02060803050605020204"/>
              <a:cs typeface="DejaVu Serif Bold" panose="02060803050605020204"/>
              <a:sym typeface="DejaVu Serif Bold" panose="02060803050605020204"/>
            </a:endParaRPr>
          </a:p>
        </p:txBody>
      </p:sp>
      <p:sp>
        <p:nvSpPr>
          <p:cNvPr id="9" name="TextBox 9"/>
          <p:cNvSpPr txBox="1"/>
          <p:nvPr/>
        </p:nvSpPr>
        <p:spPr>
          <a:xfrm>
            <a:off x="807061" y="4812797"/>
            <a:ext cx="11264956" cy="709938"/>
          </a:xfrm>
          <a:prstGeom prst="rect">
            <a:avLst/>
          </a:prstGeom>
        </p:spPr>
        <p:txBody>
          <a:bodyPr wrap="square" lIns="0" tIns="0" rIns="0" bIns="0" rtlCol="0" anchor="t">
            <a:spAutoFit/>
          </a:bodyPr>
          <a:lstStyle/>
          <a:p>
            <a:pPr>
              <a:lnSpc>
                <a:spcPts val="6020"/>
              </a:lnSpc>
            </a:pPr>
            <a:r>
              <a:rPr lang="en-US" sz="4300" b="1" dirty="0">
                <a:solidFill>
                  <a:srgbClr val="154374"/>
                </a:solidFill>
                <a:latin typeface="DejaVu Serif Bold" panose="02060803050605020204"/>
                <a:ea typeface="DejaVu Serif Bold" panose="02060803050605020204"/>
                <a:cs typeface="DejaVu Serif Bold" panose="02060803050605020204"/>
                <a:sym typeface="DejaVu Serif Bold" panose="02060803050605020204"/>
              </a:rPr>
              <a:t>Lý </a:t>
            </a:r>
            <a:r>
              <a:rPr lang="en-US" sz="4300" b="1" dirty="0" err="1">
                <a:solidFill>
                  <a:srgbClr val="154374"/>
                </a:solidFill>
                <a:latin typeface="DejaVu Serif Bold" panose="02060803050605020204"/>
                <a:ea typeface="DejaVu Serif Bold" panose="02060803050605020204"/>
                <a:cs typeface="DejaVu Serif Bold" panose="02060803050605020204"/>
                <a:sym typeface="DejaVu Serif Bold" panose="02060803050605020204"/>
              </a:rPr>
              <a:t>thuyết</a:t>
            </a:r>
            <a:r>
              <a:rPr lang="en-US" sz="4300" b="1" dirty="0">
                <a:solidFill>
                  <a:srgbClr val="154374"/>
                </a:solidFill>
                <a:latin typeface="DejaVu Serif Bold" panose="02060803050605020204"/>
                <a:ea typeface="DejaVu Serif Bold" panose="02060803050605020204"/>
                <a:cs typeface="DejaVu Serif Bold" panose="02060803050605020204"/>
                <a:sym typeface="DejaVu Serif Bold" panose="02060803050605020204"/>
              </a:rPr>
              <a:t> </a:t>
            </a:r>
            <a:r>
              <a:rPr lang="en-US" sz="4300" b="1" dirty="0" err="1">
                <a:solidFill>
                  <a:srgbClr val="154374"/>
                </a:solidFill>
                <a:latin typeface="DejaVu Serif Bold" panose="02060803050605020204"/>
                <a:ea typeface="DejaVu Serif Bold" panose="02060803050605020204"/>
                <a:cs typeface="DejaVu Serif Bold" panose="02060803050605020204"/>
                <a:sym typeface="DejaVu Serif Bold" panose="02060803050605020204"/>
              </a:rPr>
              <a:t>thể</a:t>
            </a:r>
            <a:r>
              <a:rPr lang="en-US" sz="4300" b="1" dirty="0">
                <a:solidFill>
                  <a:srgbClr val="154374"/>
                </a:solidFill>
                <a:latin typeface="DejaVu Serif Bold" panose="02060803050605020204"/>
                <a:ea typeface="DejaVu Serif Bold" panose="02060803050605020204"/>
                <a:cs typeface="DejaVu Serif Bold" panose="02060803050605020204"/>
                <a:sym typeface="DejaVu Serif Bold" panose="02060803050605020204"/>
              </a:rPr>
              <a:t> </a:t>
            </a:r>
            <a:r>
              <a:rPr lang="en-US" sz="4300" b="1" dirty="0" err="1">
                <a:solidFill>
                  <a:srgbClr val="154374"/>
                </a:solidFill>
                <a:latin typeface="DejaVu Serif Bold" panose="02060803050605020204"/>
                <a:ea typeface="DejaVu Serif Bold" panose="02060803050605020204"/>
                <a:cs typeface="DejaVu Serif Bold" panose="02060803050605020204"/>
                <a:sym typeface="DejaVu Serif Bold" panose="02060803050605020204"/>
              </a:rPr>
              <a:t>loại</a:t>
            </a:r>
            <a:r>
              <a:rPr lang="en-US" sz="4300" b="1" dirty="0">
                <a:solidFill>
                  <a:srgbClr val="154374"/>
                </a:solidFill>
                <a:latin typeface="DejaVu Serif Bold" panose="02060803050605020204"/>
                <a:ea typeface="DejaVu Serif Bold" panose="02060803050605020204"/>
                <a:cs typeface="DejaVu Serif Bold" panose="02060803050605020204"/>
                <a:sym typeface="DejaVu Serif Bold" panose="02060803050605020204"/>
              </a:rPr>
              <a:t> </a:t>
            </a:r>
            <a:r>
              <a:rPr lang="en-US" sz="4300" b="1" dirty="0" err="1">
                <a:solidFill>
                  <a:srgbClr val="154374"/>
                </a:solidFill>
                <a:latin typeface="DejaVu Serif Bold" panose="02060803050605020204"/>
                <a:ea typeface="DejaVu Serif Bold" panose="02060803050605020204"/>
                <a:cs typeface="DejaVu Serif Bold" panose="02060803050605020204"/>
                <a:sym typeface="DejaVu Serif Bold" panose="02060803050605020204"/>
              </a:rPr>
              <a:t>trò</a:t>
            </a:r>
            <a:r>
              <a:rPr lang="en-US" sz="4300" b="1" dirty="0">
                <a:solidFill>
                  <a:srgbClr val="154374"/>
                </a:solidFill>
                <a:latin typeface="DejaVu Serif Bold" panose="02060803050605020204"/>
                <a:ea typeface="DejaVu Serif Bold" panose="02060803050605020204"/>
                <a:cs typeface="DejaVu Serif Bold" panose="02060803050605020204"/>
                <a:sym typeface="DejaVu Serif Bold" panose="02060803050605020204"/>
              </a:rPr>
              <a:t> </a:t>
            </a:r>
            <a:r>
              <a:rPr lang="en-US" sz="4300" b="1" dirty="0" err="1">
                <a:solidFill>
                  <a:srgbClr val="154374"/>
                </a:solidFill>
                <a:latin typeface="DejaVu Serif Bold" panose="02060803050605020204"/>
                <a:ea typeface="DejaVu Serif Bold" panose="02060803050605020204"/>
                <a:cs typeface="DejaVu Serif Bold" panose="02060803050605020204"/>
                <a:sym typeface="DejaVu Serif Bold" panose="02060803050605020204"/>
              </a:rPr>
              <a:t>chơi</a:t>
            </a:r>
            <a:r>
              <a:rPr lang="en-US" sz="4300" b="1" dirty="0">
                <a:solidFill>
                  <a:srgbClr val="154374"/>
                </a:solidFill>
                <a:latin typeface="DejaVu Serif Bold" panose="02060803050605020204"/>
                <a:ea typeface="DejaVu Serif Bold" panose="02060803050605020204"/>
                <a:cs typeface="DejaVu Serif Bold" panose="02060803050605020204"/>
                <a:sym typeface="DejaVu Serif Bold" panose="02060803050605020204"/>
              </a:rPr>
              <a:t> </a:t>
            </a:r>
            <a:r>
              <a:rPr lang="en-US" sz="4300" b="1" dirty="0" err="1">
                <a:solidFill>
                  <a:srgbClr val="154374"/>
                </a:solidFill>
                <a:latin typeface="DejaVu Serif Bold" panose="02060803050605020204"/>
                <a:ea typeface="DejaVu Serif Bold" panose="02060803050605020204"/>
                <a:cs typeface="DejaVu Serif Bold" panose="02060803050605020204"/>
                <a:sym typeface="DejaVu Serif Bold" panose="02060803050605020204"/>
              </a:rPr>
              <a:t>nhàn</a:t>
            </a:r>
            <a:r>
              <a:rPr lang="en-US" sz="4300" b="1" dirty="0">
                <a:solidFill>
                  <a:srgbClr val="154374"/>
                </a:solidFill>
                <a:latin typeface="DejaVu Serif Bold" panose="02060803050605020204"/>
                <a:ea typeface="DejaVu Serif Bold" panose="02060803050605020204"/>
                <a:cs typeface="DejaVu Serif Bold" panose="02060803050605020204"/>
                <a:sym typeface="DejaVu Serif Bold" panose="02060803050605020204"/>
              </a:rPr>
              <a:t> </a:t>
            </a:r>
            <a:r>
              <a:rPr lang="en-US" sz="4300" b="1" dirty="0" err="1">
                <a:solidFill>
                  <a:srgbClr val="154374"/>
                </a:solidFill>
                <a:latin typeface="DejaVu Serif Bold" panose="02060803050605020204"/>
                <a:ea typeface="DejaVu Serif Bold" panose="02060803050605020204"/>
                <a:cs typeface="DejaVu Serif Bold" panose="02060803050605020204"/>
                <a:sym typeface="DejaVu Serif Bold" panose="02060803050605020204"/>
              </a:rPr>
              <a:t>rỗi</a:t>
            </a:r>
            <a:r>
              <a:rPr lang="en-US" sz="4300" b="1" dirty="0">
                <a:solidFill>
                  <a:srgbClr val="154374"/>
                </a:solidFill>
                <a:latin typeface="DejaVu Serif Bold" panose="02060803050605020204"/>
                <a:ea typeface="DejaVu Serif Bold" panose="02060803050605020204"/>
                <a:cs typeface="DejaVu Serif Bold" panose="02060803050605020204"/>
                <a:sym typeface="DejaVu Serif Bold" panose="02060803050605020204"/>
              </a:rPr>
              <a:t> </a:t>
            </a:r>
            <a:endParaRPr lang="en-US" sz="4300" b="1" dirty="0">
              <a:solidFill>
                <a:srgbClr val="154374"/>
              </a:solidFill>
              <a:latin typeface="DejaVu Serif Bold" panose="02060803050605020204"/>
              <a:ea typeface="DejaVu Serif Bold" panose="02060803050605020204"/>
              <a:cs typeface="DejaVu Serif Bold" panose="02060803050605020204"/>
              <a:sym typeface="DejaVu Serif Bold" panose="0206080305060502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610879" y="4955940"/>
            <a:ext cx="5375272" cy="2622084"/>
          </a:xfrm>
          <a:custGeom>
            <a:avLst/>
            <a:gdLst/>
            <a:ahLst/>
            <a:cxnLst/>
            <a:rect l="l" t="t" r="r" b="b"/>
            <a:pathLst>
              <a:path w="5375272" h="2622084">
                <a:moveTo>
                  <a:pt x="0" y="0"/>
                </a:moveTo>
                <a:lnTo>
                  <a:pt x="5375272" y="0"/>
                </a:lnTo>
                <a:lnTo>
                  <a:pt x="5375272" y="2622084"/>
                </a:lnTo>
                <a:lnTo>
                  <a:pt x="0" y="262208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p>
            <a:endParaRPr lang="en-US"/>
          </a:p>
        </p:txBody>
      </p:sp>
      <p:sp>
        <p:nvSpPr>
          <p:cNvPr id="3" name="Freeform 3"/>
          <p:cNvSpPr/>
          <p:nvPr/>
        </p:nvSpPr>
        <p:spPr>
          <a:xfrm rot="5400000">
            <a:off x="3069345" y="4955940"/>
            <a:ext cx="5375272" cy="2622084"/>
          </a:xfrm>
          <a:custGeom>
            <a:avLst/>
            <a:gdLst/>
            <a:ahLst/>
            <a:cxnLst/>
            <a:rect l="l" t="t" r="r" b="b"/>
            <a:pathLst>
              <a:path w="5375272" h="2622084">
                <a:moveTo>
                  <a:pt x="0" y="0"/>
                </a:moveTo>
                <a:lnTo>
                  <a:pt x="5375272" y="0"/>
                </a:lnTo>
                <a:lnTo>
                  <a:pt x="5375272" y="2622084"/>
                </a:lnTo>
                <a:lnTo>
                  <a:pt x="0" y="262208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p>
            <a:endParaRPr lang="en-US"/>
          </a:p>
        </p:txBody>
      </p:sp>
      <p:sp>
        <p:nvSpPr>
          <p:cNvPr id="4" name="Freeform 4"/>
          <p:cNvSpPr/>
          <p:nvPr/>
        </p:nvSpPr>
        <p:spPr>
          <a:xfrm rot="5400000">
            <a:off x="6986829" y="4955940"/>
            <a:ext cx="5375272" cy="2622084"/>
          </a:xfrm>
          <a:custGeom>
            <a:avLst/>
            <a:gdLst/>
            <a:ahLst/>
            <a:cxnLst/>
            <a:rect l="l" t="t" r="r" b="b"/>
            <a:pathLst>
              <a:path w="5375272" h="2622084">
                <a:moveTo>
                  <a:pt x="0" y="0"/>
                </a:moveTo>
                <a:lnTo>
                  <a:pt x="5375272" y="0"/>
                </a:lnTo>
                <a:lnTo>
                  <a:pt x="5375272" y="2622084"/>
                </a:lnTo>
                <a:lnTo>
                  <a:pt x="0" y="262208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p>
            <a:endParaRPr lang="en-US"/>
          </a:p>
        </p:txBody>
      </p:sp>
      <p:sp>
        <p:nvSpPr>
          <p:cNvPr id="5" name="Freeform 5"/>
          <p:cNvSpPr/>
          <p:nvPr/>
        </p:nvSpPr>
        <p:spPr>
          <a:xfrm rot="5400000">
            <a:off x="10666188" y="4955940"/>
            <a:ext cx="5375272" cy="2622084"/>
          </a:xfrm>
          <a:custGeom>
            <a:avLst/>
            <a:gdLst/>
            <a:ahLst/>
            <a:cxnLst/>
            <a:rect l="l" t="t" r="r" b="b"/>
            <a:pathLst>
              <a:path w="5375272" h="2622084">
                <a:moveTo>
                  <a:pt x="0" y="0"/>
                </a:moveTo>
                <a:lnTo>
                  <a:pt x="5375272" y="0"/>
                </a:lnTo>
                <a:lnTo>
                  <a:pt x="5375272" y="2622084"/>
                </a:lnTo>
                <a:lnTo>
                  <a:pt x="0" y="262208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p>
            <a:endParaRPr lang="en-US"/>
          </a:p>
        </p:txBody>
      </p:sp>
      <p:sp>
        <p:nvSpPr>
          <p:cNvPr id="6" name="Freeform 6"/>
          <p:cNvSpPr/>
          <p:nvPr/>
        </p:nvSpPr>
        <p:spPr>
          <a:xfrm rot="5400000">
            <a:off x="14583672" y="4955940"/>
            <a:ext cx="5375272" cy="2622084"/>
          </a:xfrm>
          <a:custGeom>
            <a:avLst/>
            <a:gdLst/>
            <a:ahLst/>
            <a:cxnLst/>
            <a:rect l="l" t="t" r="r" b="b"/>
            <a:pathLst>
              <a:path w="5375272" h="2622084">
                <a:moveTo>
                  <a:pt x="0" y="0"/>
                </a:moveTo>
                <a:lnTo>
                  <a:pt x="5375271" y="0"/>
                </a:lnTo>
                <a:lnTo>
                  <a:pt x="5375271" y="2622084"/>
                </a:lnTo>
                <a:lnTo>
                  <a:pt x="0" y="262208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p>
            <a:endParaRPr lang="en-US"/>
          </a:p>
        </p:txBody>
      </p:sp>
      <p:sp>
        <p:nvSpPr>
          <p:cNvPr id="7" name="TextBox 7"/>
          <p:cNvSpPr txBox="1"/>
          <p:nvPr/>
        </p:nvSpPr>
        <p:spPr>
          <a:xfrm>
            <a:off x="6943278" y="-9525"/>
            <a:ext cx="6690171" cy="857250"/>
          </a:xfrm>
          <a:prstGeom prst="rect">
            <a:avLst/>
          </a:prstGeom>
        </p:spPr>
        <p:txBody>
          <a:bodyPr wrap="square" lIns="0" tIns="0" rIns="0" bIns="0" rtlCol="0" anchor="t">
            <a:spAutoFit/>
          </a:bodyPr>
          <a:lstStyle/>
          <a:p>
            <a:pPr algn="ctr">
              <a:lnSpc>
                <a:spcPts val="6720"/>
              </a:lnSpc>
              <a:spcBef>
                <a:spcPct val="0"/>
              </a:spcBef>
            </a:pPr>
            <a:r>
              <a:rPr lang="en-US" sz="5600" b="1" spc="110" dirty="0" err="1">
                <a:solidFill>
                  <a:srgbClr val="154374"/>
                </a:solidFill>
                <a:latin typeface="DejaVu Sans Bold" panose="020B0803030604020204"/>
                <a:ea typeface="DejaVu Sans Bold" panose="020B0803030604020204"/>
                <a:cs typeface="DejaVu Sans Bold" panose="020B0803030604020204"/>
                <a:sym typeface="DejaVu Sans Bold" panose="020B0803030604020204"/>
              </a:rPr>
              <a:t>Cơ</a:t>
            </a:r>
            <a:r>
              <a:rPr lang="en-US" sz="5600" b="1" spc="110" dirty="0">
                <a:solidFill>
                  <a:srgbClr val="154374"/>
                </a:solidFill>
                <a:latin typeface="DejaVu Sans Bold" panose="020B0803030604020204"/>
                <a:ea typeface="DejaVu Sans Bold" panose="020B0803030604020204"/>
                <a:cs typeface="DejaVu Sans Bold" panose="020B0803030604020204"/>
                <a:sym typeface="DejaVu Sans Bold" panose="020B0803030604020204"/>
              </a:rPr>
              <a:t> </a:t>
            </a:r>
            <a:r>
              <a:rPr lang="en-US" sz="5600" b="1" spc="110" dirty="0" err="1">
                <a:solidFill>
                  <a:srgbClr val="154374"/>
                </a:solidFill>
                <a:latin typeface="DejaVu Sans Bold" panose="020B0803030604020204"/>
                <a:ea typeface="DejaVu Sans Bold" panose="020B0803030604020204"/>
                <a:cs typeface="DejaVu Sans Bold" panose="020B0803030604020204"/>
                <a:sym typeface="DejaVu Sans Bold" panose="020B0803030604020204"/>
              </a:rPr>
              <a:t>sở</a:t>
            </a:r>
            <a:r>
              <a:rPr lang="en-US" sz="5600" b="1" spc="110" dirty="0">
                <a:solidFill>
                  <a:srgbClr val="154374"/>
                </a:solidFill>
                <a:latin typeface="DejaVu Sans Bold" panose="020B0803030604020204"/>
                <a:ea typeface="DejaVu Sans Bold" panose="020B0803030604020204"/>
                <a:cs typeface="DejaVu Sans Bold" panose="020B0803030604020204"/>
                <a:sym typeface="DejaVu Sans Bold" panose="020B0803030604020204"/>
              </a:rPr>
              <a:t> </a:t>
            </a:r>
            <a:r>
              <a:rPr lang="en-US" sz="5600" b="1" spc="110" dirty="0" err="1">
                <a:solidFill>
                  <a:srgbClr val="154374"/>
                </a:solidFill>
                <a:latin typeface="DejaVu Sans Bold" panose="020B0803030604020204"/>
                <a:ea typeface="DejaVu Sans Bold" panose="020B0803030604020204"/>
                <a:cs typeface="DejaVu Sans Bold" panose="020B0803030604020204"/>
                <a:sym typeface="DejaVu Sans Bold" panose="020B0803030604020204"/>
              </a:rPr>
              <a:t>lý</a:t>
            </a:r>
            <a:r>
              <a:rPr lang="en-US" sz="5600" b="1" spc="110" dirty="0">
                <a:solidFill>
                  <a:srgbClr val="154374"/>
                </a:solidFill>
                <a:latin typeface="DejaVu Sans Bold" panose="020B0803030604020204"/>
                <a:ea typeface="DejaVu Sans Bold" panose="020B0803030604020204"/>
                <a:cs typeface="DejaVu Sans Bold" panose="020B0803030604020204"/>
                <a:sym typeface="DejaVu Sans Bold" panose="020B0803030604020204"/>
              </a:rPr>
              <a:t> </a:t>
            </a:r>
            <a:r>
              <a:rPr lang="en-US" sz="5600" b="1" spc="110" dirty="0" err="1">
                <a:solidFill>
                  <a:srgbClr val="154374"/>
                </a:solidFill>
                <a:latin typeface="DejaVu Sans Bold" panose="020B0803030604020204"/>
                <a:ea typeface="DejaVu Sans Bold" panose="020B0803030604020204"/>
                <a:cs typeface="DejaVu Sans Bold" panose="020B0803030604020204"/>
                <a:sym typeface="DejaVu Sans Bold" panose="020B0803030604020204"/>
              </a:rPr>
              <a:t>thuyết</a:t>
            </a:r>
            <a:endParaRPr lang="en-US" sz="5600" b="1" spc="110" dirty="0">
              <a:solidFill>
                <a:srgbClr val="154374"/>
              </a:solidFill>
              <a:latin typeface="DejaVu Sans Bold" panose="020B0803030604020204"/>
              <a:ea typeface="DejaVu Sans Bold" panose="020B0803030604020204"/>
              <a:cs typeface="DejaVu Sans Bold" panose="020B0803030604020204"/>
              <a:sym typeface="DejaVu Sans Bold" panose="020B0803030604020204"/>
            </a:endParaRPr>
          </a:p>
        </p:txBody>
      </p:sp>
      <p:sp>
        <p:nvSpPr>
          <p:cNvPr id="8" name="TextBox 8"/>
          <p:cNvSpPr txBox="1"/>
          <p:nvPr/>
        </p:nvSpPr>
        <p:spPr>
          <a:xfrm>
            <a:off x="4888444" y="1932875"/>
            <a:ext cx="10330387" cy="748029"/>
          </a:xfrm>
          <a:prstGeom prst="rect">
            <a:avLst/>
          </a:prstGeom>
        </p:spPr>
        <p:txBody>
          <a:bodyPr lIns="0" tIns="0" rIns="0" bIns="0" rtlCol="0" anchor="t">
            <a:spAutoFit/>
          </a:bodyPr>
          <a:lstStyle/>
          <a:p>
            <a:pPr algn="ctr">
              <a:lnSpc>
                <a:spcPts val="6020"/>
              </a:lnSpc>
            </a:pPr>
            <a:r>
              <a:rPr lang="en-US" sz="4300" b="1" u="sng">
                <a:solidFill>
                  <a:srgbClr val="000000"/>
                </a:solidFill>
                <a:latin typeface="DejaVu Serif Bold" panose="02060803050605020204"/>
                <a:ea typeface="DejaVu Serif Bold" panose="02060803050605020204"/>
                <a:cs typeface="DejaVu Serif Bold" panose="02060803050605020204"/>
                <a:sym typeface="DejaVu Serif Bold" panose="02060803050605020204"/>
              </a:rPr>
              <a:t>Lý thuyết trò chơi một người chơi</a:t>
            </a:r>
            <a:endParaRPr lang="en-US" sz="4300" b="1" u="sng">
              <a:solidFill>
                <a:srgbClr val="000000"/>
              </a:solidFill>
              <a:latin typeface="DejaVu Serif Bold" panose="02060803050605020204"/>
              <a:ea typeface="DejaVu Serif Bold" panose="02060803050605020204"/>
              <a:cs typeface="DejaVu Serif Bold" panose="02060803050605020204"/>
              <a:sym typeface="DejaVu Serif Bold" panose="02060803050605020204"/>
            </a:endParaRPr>
          </a:p>
        </p:txBody>
      </p:sp>
      <p:sp>
        <p:nvSpPr>
          <p:cNvPr id="9" name="TextBox 9"/>
          <p:cNvSpPr txBox="1"/>
          <p:nvPr/>
        </p:nvSpPr>
        <p:spPr>
          <a:xfrm>
            <a:off x="1005840" y="3952710"/>
            <a:ext cx="2230424" cy="4180840"/>
          </a:xfrm>
          <a:prstGeom prst="rect">
            <a:avLst/>
          </a:prstGeom>
        </p:spPr>
        <p:txBody>
          <a:bodyPr lIns="0" tIns="0" rIns="0" bIns="0" rtlCol="0" anchor="t">
            <a:spAutoFit/>
          </a:bodyPr>
          <a:lstStyle/>
          <a:p>
            <a:pPr algn="ctr">
              <a:lnSpc>
                <a:spcPts val="4760"/>
              </a:lnSpc>
            </a:pPr>
            <a:r>
              <a:rPr lang="en-US" sz="340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Chỉ có một người chơi tham gia trong xuyên suốt quá trình chơi.</a:t>
            </a:r>
            <a:endParaRPr lang="en-US" sz="340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p:txBody>
      </p:sp>
      <p:sp>
        <p:nvSpPr>
          <p:cNvPr id="10" name="TextBox 10"/>
          <p:cNvSpPr txBox="1"/>
          <p:nvPr/>
        </p:nvSpPr>
        <p:spPr>
          <a:xfrm>
            <a:off x="4686064" y="3952710"/>
            <a:ext cx="2257215" cy="4780915"/>
          </a:xfrm>
          <a:prstGeom prst="rect">
            <a:avLst/>
          </a:prstGeom>
        </p:spPr>
        <p:txBody>
          <a:bodyPr lIns="0" tIns="0" rIns="0" bIns="0" rtlCol="0" anchor="t">
            <a:spAutoFit/>
          </a:bodyPr>
          <a:lstStyle/>
          <a:p>
            <a:pPr algn="ctr">
              <a:lnSpc>
                <a:spcPts val="4760"/>
              </a:lnSpc>
            </a:pPr>
            <a:r>
              <a:rPr lang="en-US" sz="340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Tập trung vào trải nghiệm cá nhân của người chơi trong môi trường game.</a:t>
            </a:r>
            <a:endParaRPr lang="en-US" sz="340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p:txBody>
      </p:sp>
      <p:sp>
        <p:nvSpPr>
          <p:cNvPr id="11" name="TextBox 11"/>
          <p:cNvSpPr txBox="1"/>
          <p:nvPr/>
        </p:nvSpPr>
        <p:spPr>
          <a:xfrm>
            <a:off x="8603548" y="3952710"/>
            <a:ext cx="2230641" cy="4780915"/>
          </a:xfrm>
          <a:prstGeom prst="rect">
            <a:avLst/>
          </a:prstGeom>
        </p:spPr>
        <p:txBody>
          <a:bodyPr lIns="0" tIns="0" rIns="0" bIns="0" rtlCol="0" anchor="t">
            <a:spAutoFit/>
          </a:bodyPr>
          <a:lstStyle/>
          <a:p>
            <a:pPr algn="ctr">
              <a:lnSpc>
                <a:spcPts val="4760"/>
              </a:lnSpc>
            </a:pPr>
            <a:r>
              <a:rPr lang="en-US" sz="340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Yếu tố nhập vai: người chơi hóa thân vào nhân vật đưa ra các quyết định</a:t>
            </a:r>
            <a:endParaRPr lang="en-US" sz="340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p:txBody>
      </p:sp>
      <p:sp>
        <p:nvSpPr>
          <p:cNvPr id="12" name="TextBox 12"/>
          <p:cNvSpPr txBox="1"/>
          <p:nvPr/>
        </p:nvSpPr>
        <p:spPr>
          <a:xfrm>
            <a:off x="12282906" y="3952710"/>
            <a:ext cx="2230641" cy="4180840"/>
          </a:xfrm>
          <a:prstGeom prst="rect">
            <a:avLst/>
          </a:prstGeom>
        </p:spPr>
        <p:txBody>
          <a:bodyPr lIns="0" tIns="0" rIns="0" bIns="0" rtlCol="0" anchor="t">
            <a:spAutoFit/>
          </a:bodyPr>
          <a:lstStyle/>
          <a:p>
            <a:pPr algn="ctr">
              <a:lnSpc>
                <a:spcPts val="4760"/>
              </a:lnSpc>
            </a:pPr>
            <a:r>
              <a:rPr lang="en-US" sz="340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Thử thách và phần thưởng: tạo cảm giác thành tựu khi vượt qua</a:t>
            </a:r>
            <a:endParaRPr lang="en-US" sz="340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p:txBody>
      </p:sp>
      <p:sp>
        <p:nvSpPr>
          <p:cNvPr id="13" name="TextBox 13"/>
          <p:cNvSpPr txBox="1"/>
          <p:nvPr/>
        </p:nvSpPr>
        <p:spPr>
          <a:xfrm>
            <a:off x="16084091" y="3952710"/>
            <a:ext cx="2381959" cy="2980690"/>
          </a:xfrm>
          <a:prstGeom prst="rect">
            <a:avLst/>
          </a:prstGeom>
        </p:spPr>
        <p:txBody>
          <a:bodyPr lIns="0" tIns="0" rIns="0" bIns="0" rtlCol="0" anchor="t">
            <a:spAutoFit/>
          </a:bodyPr>
          <a:lstStyle/>
          <a:p>
            <a:pPr algn="ctr">
              <a:lnSpc>
                <a:spcPts val="4760"/>
              </a:lnSpc>
            </a:pPr>
            <a:r>
              <a:rPr lang="en-US" sz="340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rPr>
              <a:t>Cá nhân hóa: người chơi làm chủ tiến độ trò chơi</a:t>
            </a:r>
            <a:endParaRPr lang="en-US" sz="340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xml><?xml version="1.0" encoding="utf-8"?>
<p:tagLst xmlns:p="http://schemas.openxmlformats.org/presentationml/2006/main">
  <p:tag name="TABLE_ENDDRAG_ORIGIN_RECT" val="1360*491"/>
  <p:tag name="TABLE_ENDDRAG_RECT" val="88*186*1360*49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7774</Words>
  <Application>WPS Presentation</Application>
  <PresentationFormat>Custom</PresentationFormat>
  <Paragraphs>461</Paragraphs>
  <Slides>31</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31</vt:i4>
      </vt:variant>
    </vt:vector>
  </HeadingPairs>
  <TitlesOfParts>
    <vt:vector size="48" baseType="lpstr">
      <vt:lpstr>Arial</vt:lpstr>
      <vt:lpstr>SimSun</vt:lpstr>
      <vt:lpstr>Wingdings</vt:lpstr>
      <vt:lpstr>DejaVu Sans Light</vt:lpstr>
      <vt:lpstr>Arial Italics</vt:lpstr>
      <vt:lpstr>Tahoma Bold</vt:lpstr>
      <vt:lpstr>DejaVu Sans Bold</vt:lpstr>
      <vt:lpstr>DejaVu Serif Bold</vt:lpstr>
      <vt:lpstr>Anton</vt:lpstr>
      <vt:lpstr>Arial</vt:lpstr>
      <vt:lpstr>Noto Serif Display</vt:lpstr>
      <vt:lpstr>Noto Serif Display Bold</vt:lpstr>
      <vt:lpstr>Microsoft YaHei</vt:lpstr>
      <vt:lpstr>Arial Unicode MS</vt:lpstr>
      <vt:lpstr>Calibri</vt:lpstr>
      <vt:lpstr>Noto Serif Display Italics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SlideKLTN_NgoNhatNam_VuongTieuCuong.pptx</dc:title>
  <dc:creator/>
  <cp:lastModifiedBy>Admin</cp:lastModifiedBy>
  <cp:revision>4</cp:revision>
  <dcterms:created xsi:type="dcterms:W3CDTF">2006-08-16T00:00:00Z</dcterms:created>
  <dcterms:modified xsi:type="dcterms:W3CDTF">2025-06-19T07:45:50Z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49CA9D56DF8D4DC1B64968CEA9B97404_12</vt:lpwstr>
  </property>
  <property fmtid="{D5CDD505-2E9C-101B-9397-08002B2CF9AE}" pid="3" name="KSOProductBuildVer">
    <vt:lpwstr>1033-12.2.0.21546</vt:lpwstr>
  </property>
</Properties>
</file>